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9" r:id="rId8"/>
    <p:sldId id="315" r:id="rId9"/>
    <p:sldId id="316" r:id="rId10"/>
    <p:sldId id="317" r:id="rId11"/>
    <p:sldId id="318" r:id="rId12"/>
    <p:sldId id="313" r:id="rId13"/>
    <p:sldId id="269" r:id="rId14"/>
    <p:sldId id="314"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7" r:id="rId29"/>
    <p:sldId id="329" r:id="rId30"/>
    <p:sldId id="288" r:id="rId31"/>
    <p:sldId id="289" r:id="rId32"/>
    <p:sldId id="332" r:id="rId33"/>
    <p:sldId id="331" r:id="rId34"/>
    <p:sldId id="322" r:id="rId35"/>
    <p:sldId id="290" r:id="rId36"/>
    <p:sldId id="323" r:id="rId37"/>
    <p:sldId id="291" r:id="rId38"/>
    <p:sldId id="308" r:id="rId39"/>
    <p:sldId id="292" r:id="rId40"/>
    <p:sldId id="293" r:id="rId41"/>
    <p:sldId id="294" r:id="rId42"/>
    <p:sldId id="295" r:id="rId43"/>
    <p:sldId id="324" r:id="rId44"/>
    <p:sldId id="296" r:id="rId45"/>
    <p:sldId id="304" r:id="rId46"/>
    <p:sldId id="305" r:id="rId47"/>
    <p:sldId id="306"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2" autoAdjust="0"/>
    <p:restoredTop sz="80826" autoAdjust="0"/>
  </p:normalViewPr>
  <p:slideViewPr>
    <p:cSldViewPr snapToGrid="0">
      <p:cViewPr varScale="1">
        <p:scale>
          <a:sx n="67" d="100"/>
          <a:sy n="67" d="100"/>
        </p:scale>
        <p:origin x="-1432"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a:latin typeface="Courier New" panose="02070309020205020404" pitchFamily="49" charset="0"/>
              <a:cs typeface="Courier New" panose="02070309020205020404" pitchFamily="49" charset="0"/>
            </a:rPr>
            <a:t>node</a:t>
          </a: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a:latin typeface="Courier New" panose="02070309020205020404" pitchFamily="49" charset="0"/>
              <a:cs typeface="Courier New" panose="02070309020205020404" pitchFamily="49" charset="0"/>
            </a:rPr>
            <a:t>hostname</a:t>
          </a: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a:latin typeface="Courier New" panose="02070309020205020404" pitchFamily="49" charset="0"/>
              <a:cs typeface="Courier New" panose="02070309020205020404" pitchFamily="49" charset="0"/>
            </a:rPr>
            <a:t>memory</a:t>
          </a: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a:latin typeface="Courier New" panose="02070309020205020404" pitchFamily="49" charset="0"/>
              <a:cs typeface="Courier New" panose="02070309020205020404" pitchFamily="49" charset="0"/>
            </a:rPr>
            <a:t>total</a:t>
          </a: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a:latin typeface="Courier New" panose="02070309020205020404" pitchFamily="49" charset="0"/>
              <a:cs typeface="Courier New" panose="02070309020205020404" pitchFamily="49" charset="0"/>
            </a:rPr>
            <a:t>0</a:t>
          </a: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a:latin typeface="Courier New" panose="02070309020205020404" pitchFamily="49" charset="0"/>
              <a:cs typeface="Courier New" panose="02070309020205020404" pitchFamily="49" charset="0"/>
            </a:rPr>
            <a:t>...</a:t>
          </a: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a:latin typeface="Courier New" panose="02070309020205020404" pitchFamily="49" charset="0"/>
              <a:cs typeface="Courier New" panose="02070309020205020404" pitchFamily="49" charset="0"/>
            </a:rPr>
            <a:t>node</a:t>
          </a: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a:latin typeface="Courier New" panose="02070309020205020404" pitchFamily="49" charset="0"/>
              <a:cs typeface="Courier New" panose="02070309020205020404" pitchFamily="49" charset="0"/>
            </a:rPr>
            <a:t>hostname</a:t>
          </a: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a:latin typeface="Courier New" panose="02070309020205020404" pitchFamily="49" charset="0"/>
              <a:cs typeface="Courier New" panose="02070309020205020404" pitchFamily="49" charset="0"/>
            </a:rPr>
            <a:t>memory</a:t>
          </a: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a:latin typeface="Courier New" panose="02070309020205020404" pitchFamily="49" charset="0"/>
              <a:cs typeface="Courier New" panose="02070309020205020404" pitchFamily="49" charset="0"/>
            </a:rPr>
            <a:t>total</a:t>
          </a: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a:latin typeface="Courier New" panose="02070309020205020404" pitchFamily="49" charset="0"/>
              <a:cs typeface="Courier New" panose="02070309020205020404" pitchFamily="49" charset="0"/>
            </a:rPr>
            <a:t>0</a:t>
          </a: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a:latin typeface="Courier New" panose="02070309020205020404" pitchFamily="49" charset="0"/>
              <a:cs typeface="Courier New" panose="02070309020205020404" pitchFamily="49" charset="0"/>
            </a:rPr>
            <a:t>...</a:t>
          </a: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a:latin typeface="Courier New" panose="02070309020205020404" pitchFamily="49" charset="0"/>
              <a:cs typeface="Courier New" panose="02070309020205020404" pitchFamily="49" charset="0"/>
            </a:rPr>
            <a:t>node</a:t>
          </a: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a:latin typeface="Courier New" panose="02070309020205020404" pitchFamily="49" charset="0"/>
              <a:cs typeface="Courier New" panose="02070309020205020404" pitchFamily="49" charset="0"/>
            </a:rPr>
            <a:t>hostname</a:t>
          </a: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a:latin typeface="Courier New" panose="02070309020205020404" pitchFamily="49" charset="0"/>
              <a:cs typeface="Courier New" panose="02070309020205020404" pitchFamily="49" charset="0"/>
            </a:rPr>
            <a:t>memory</a:t>
          </a: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a:latin typeface="Courier New" panose="02070309020205020404" pitchFamily="49" charset="0"/>
              <a:cs typeface="Courier New" panose="02070309020205020404" pitchFamily="49" charset="0"/>
            </a:rPr>
            <a:t>total</a:t>
          </a: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a:latin typeface="Courier New" panose="02070309020205020404" pitchFamily="49" charset="0"/>
              <a:cs typeface="Courier New" panose="02070309020205020404" pitchFamily="49" charset="0"/>
            </a:rPr>
            <a:t>0</a:t>
          </a: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a:latin typeface="Courier New" panose="02070309020205020404" pitchFamily="49" charset="0"/>
              <a:cs typeface="Courier New" panose="02070309020205020404" pitchFamily="49" charset="0"/>
            </a:rPr>
            <a:t>...</a:t>
          </a: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node</a:t>
          </a: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hostname</a:t>
          </a: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memory</a:t>
          </a: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total</a:t>
          </a: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0</a:t>
          </a: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a:t>
          </a: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node</a:t>
          </a: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hostname</a:t>
          </a: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memory</a:t>
          </a: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total</a:t>
          </a: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0</a:t>
          </a: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a:t>
          </a: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node</a:t>
          </a: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hostname</a:t>
          </a: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memory</a:t>
          </a: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total</a:t>
          </a: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0</a:t>
          </a: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latin typeface="Courier New" panose="02070309020205020404" pitchFamily="49" charset="0"/>
              <a:cs typeface="Courier New" panose="02070309020205020404" pitchFamily="49" charset="0"/>
            </a:rPr>
            <a:t>...</a:t>
          </a: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Arial" panose="020B0604020202020204" pitchFamily="34" charset="0"/>
                <a:cs typeface="Arial" panose="020B0604020202020204" pitchFamily="34" charset="0"/>
              </a:rPr>
              <a:t>Chef Software, Inc.</a:t>
            </a:r>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atin typeface="Arial" panose="020B0604020202020204" pitchFamily="34" charset="0"/>
                <a:cs typeface="Arial" panose="020B0604020202020204" pitchFamily="34" charset="0"/>
              </a:rPr>
              <a:t>Chef Essentials - Windows</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0886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r>
              <a:rPr lang="en-US"/>
              <a:t>Chef Essentials - Windows</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Header Placeholder 1"/>
          <p:cNvSpPr>
            <a:spLocks noGrp="1"/>
          </p:cNvSpPr>
          <p:nvPr>
            <p:ph type="hdr" sz="quarter"/>
          </p:nvPr>
        </p:nvSpPr>
        <p:spPr>
          <a:xfrm>
            <a:off x="0" y="10886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Chef Software, Inc.</a:t>
            </a:r>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ftr="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45218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everything looks good,</a:t>
            </a:r>
            <a:r>
              <a:rPr lang="en-US" baseline="0" dirty="0"/>
              <a:t> t</a:t>
            </a:r>
            <a:r>
              <a:rPr lang="en-US" dirty="0"/>
              <a:t>hen we want to use `chef-client`. `chef-client` is not run on a specific cookbook--it is a tool that allows us to apply recipes for multiple cookbooks that are stored within a cookbooks directory.</a:t>
            </a:r>
          </a:p>
          <a:p>
            <a:endParaRPr lang="en-US" dirty="0"/>
          </a:p>
          <a:p>
            <a:r>
              <a:rPr lang="en-US" dirty="0"/>
              <a:t>1. So we need to return home to the parent directory of all our cookbooks.</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2. Then use `chef-client`</a:t>
            </a:r>
            <a:r>
              <a:rPr lang="en-US" baseline="0" dirty="0"/>
              <a:t> </a:t>
            </a:r>
            <a:r>
              <a:rPr lang="en-US" dirty="0"/>
              <a:t>to locally apply the run list defined as: the '</a:t>
            </a:r>
            <a:r>
              <a:rPr lang="en-US" dirty="0" err="1"/>
              <a:t>myiis</a:t>
            </a:r>
            <a:r>
              <a:rPr lang="en-US" dirty="0"/>
              <a:t>'</a:t>
            </a:r>
            <a:r>
              <a:rPr lang="en-US" baseline="0" dirty="0"/>
              <a:t> </a:t>
            </a:r>
            <a:r>
              <a:rPr lang="en-US" dirty="0"/>
              <a:t>cookbook's default recipe.</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41370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that the</a:t>
            </a:r>
            <a:r>
              <a:rPr lang="en-US" baseline="0" dirty="0"/>
              <a:t> Default page is returning the new updated content with the details about the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2172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defined these values, let's reflect:</a:t>
            </a:r>
          </a:p>
          <a:p>
            <a:endParaRPr lang="en-US" dirty="0"/>
          </a:p>
          <a:p>
            <a:r>
              <a:rPr lang="en-US" dirty="0"/>
              <a:t>What are the limitations of the way we captured this data?</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How accurate will our Default page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83362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worked with systems for a while, the general feeling is that hard-coding the values in our file resource's attribute probably is not sustainable because the results are tied specifically to this system at this moment in time.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68456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we capture this data in real-time?</a:t>
            </a:r>
          </a:p>
          <a:p>
            <a:endParaRPr lang="en-US" dirty="0"/>
          </a:p>
          <a:p>
            <a:r>
              <a:rPr lang="en-US" dirty="0"/>
              <a:t>Capturing the data in real-time on each system is definitely possible.</a:t>
            </a:r>
            <a:r>
              <a:rPr lang="en-US" baseline="0" dirty="0"/>
              <a:t> </a:t>
            </a:r>
            <a:r>
              <a:rPr lang="en-US" dirty="0"/>
              <a:t>One way would be to execute each of these commands, parse the results, and then insert the dynamic values within the file resource's content attribute.</a:t>
            </a:r>
            <a:r>
              <a:rPr lang="en-US" baseline="0" dirty="0"/>
              <a:t> </a:t>
            </a:r>
            <a:r>
              <a:rPr lang="en-US" dirty="0"/>
              <a:t>We could also figure out a way to run system commands within our recipes.</a:t>
            </a:r>
            <a:r>
              <a:rPr lang="en-US" baseline="0" dirty="0"/>
              <a:t> </a:t>
            </a:r>
            <a:r>
              <a:rPr lang="en-US" dirty="0"/>
              <a:t>Before we start down this path, we'd</a:t>
            </a:r>
            <a:r>
              <a:rPr lang="en-US" baseline="0" dirty="0"/>
              <a:t> </a:t>
            </a:r>
            <a:r>
              <a:rPr lang="en-US" dirty="0"/>
              <a:t>like to introduce you to </a:t>
            </a:r>
            <a:r>
              <a:rPr lang="en-US" dirty="0" err="1"/>
              <a:t>Ohai</a:t>
            </a:r>
            <a:r>
              <a:rPr lang="en-US" dirty="0"/>
              <a:t>.</a:t>
            </a:r>
          </a:p>
          <a:p>
            <a:endParaRPr lang="en-US" dirty="0"/>
          </a:p>
          <a:p>
            <a:r>
              <a:rPr lang="en-US" dirty="0"/>
              <a:t>Instructor Note: There are many ways withi</a:t>
            </a:r>
            <a:r>
              <a:rPr lang="en-US" baseline="0" dirty="0"/>
              <a:t>n Ruby to escape out and run a system command. Someone new to Chef and Ruby may reach for those and this section is important in showing that most of the work has already been done.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28216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Ohai is a tool that detects and captures attributes about our system. Attributes like the ones we spent our time capturing already.</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47689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Ohai is also a command-line application that is part of the Chef</a:t>
            </a:r>
            <a:r>
              <a:rPr lang="en-US" baseline="0" dirty="0"/>
              <a:t> Development Kit (</a:t>
            </a:r>
            <a:r>
              <a:rPr lang="en-US" baseline="0" dirty="0" err="1"/>
              <a:t>ChefDK</a:t>
            </a:r>
            <a:r>
              <a:rPr lang="en-US" baseline="0" dirty="0"/>
              <a:t>)</a:t>
            </a:r>
            <a:r>
              <a:rPr lang="en-US" dirty="0"/>
              <a: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71820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Ohai, the command-line application, will output all the system details represented in JavaScript Object Notation (JSON).</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814822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values are available in our recipes because `chef-client` and `chef-apply` automatically execute Ohai. This information is stored within a variable we call 'the node object'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58125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node object is a representation of our system. It stores all these attributes found about the system. It is available within all the recipes that we write to assist us with solving the similar problems we outlined at the start.</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An attribute is a specific detail about a node, such as an IP address, a host name, a list of loaded kernel modules, the version(s) of available programming languages that are available, and so on.</a:t>
            </a:r>
          </a:p>
          <a:p>
            <a:endParaRPr lang="en-US" dirty="0"/>
          </a:p>
          <a:p>
            <a:r>
              <a:rPr lang="en-US" dirty="0"/>
              <a:t>Let's look at using the node object to retrieve the </a:t>
            </a:r>
            <a:r>
              <a:rPr lang="en-US" dirty="0" err="1"/>
              <a:t>ipaddress</a:t>
            </a:r>
            <a:r>
              <a:rPr lang="en-US" dirty="0"/>
              <a:t>, hostname, total memory, and </a:t>
            </a:r>
            <a:r>
              <a:rPr lang="en-US" dirty="0" err="1"/>
              <a:t>cpu</a:t>
            </a:r>
            <a:r>
              <a:rPr lang="en-US" dirty="0"/>
              <a:t> megahertz.</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59151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visualization of the node attributes as a tree. That is done here to illustrate that the node maintains a tree of attributes that we can request from it.</a:t>
            </a:r>
          </a:p>
          <a:p>
            <a:endParaRPr lang="en-US" dirty="0"/>
          </a:p>
          <a:p>
            <a:r>
              <a:rPr lang="en-US" dirty="0"/>
              <a:t>The shaded text near</a:t>
            </a:r>
            <a:r>
              <a:rPr lang="en-US" baseline="0" dirty="0"/>
              <a:t> the bottom of this slide is </a:t>
            </a:r>
            <a:r>
              <a:rPr lang="en-US" dirty="0"/>
              <a:t>the hard-coded value we currently have in the file resource's content attribute.</a:t>
            </a:r>
          </a:p>
          <a:p>
            <a:endParaRPr lang="en-US" dirty="0"/>
          </a:p>
          <a:p>
            <a:r>
              <a:rPr lang="en-US" dirty="0"/>
              <a:t>At the very bottom is an example of how we could use the node's dynamic value within a string instead of the hard-coded one.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93190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node maintains a hostname attribute. This is how we retrieve and display it.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90374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node contains a top-level value memory which has a number of child elements. One of those child elements is the total amount of system memory.</a:t>
            </a:r>
          </a:p>
          <a:p>
            <a:endParaRPr lang="en-US" dirty="0"/>
          </a:p>
          <a:p>
            <a:r>
              <a:rPr lang="en-US" dirty="0"/>
              <a:t>Accessing the node information is different. We retrieve the first value </a:t>
            </a:r>
            <a:r>
              <a:rPr lang="uk-UA" dirty="0"/>
              <a:t>'</a:t>
            </a:r>
            <a:r>
              <a:rPr lang="en-US" dirty="0"/>
              <a:t>memory</a:t>
            </a:r>
            <a:r>
              <a:rPr lang="uk-UA" dirty="0"/>
              <a:t>'</a:t>
            </a:r>
            <a:r>
              <a:rPr lang="en-US" dirty="0"/>
              <a:t>, returning the subset of keys and values at that level, and then immediately select to return the total value.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693242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of the previous examples we demonstrated retrieving the values and displaying them within a string using a ruby language convention called string interpolation.</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25846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of the previous examples we demonstrated retrieving the values and displaying them within a string using a ruby language convention called string interpolation.</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25846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interpolation is only possible with strings that start and end with double-quotes.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395483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escape out to display a ruby variable or ruby code you use the following sequence: number sign, left curly brace, the ruby variables or ruby code, and then a right curly brace.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13841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escape out to display a ruby variable or ruby code you use the following sequence: number sign, left curly brace, the ruby variables or ruby code, and then a right curly brace.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13841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escape out to display a ruby variable or ruby code you use the following sequence: number sign, left curly brace, the ruby variables or ruby code, and then a right curly brace.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1384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deploying our IIS</a:t>
            </a:r>
            <a:r>
              <a:rPr lang="en-US" baseline="0" dirty="0"/>
              <a:t> server it would be nice if the test page displayed some details about the system. Together, let's walk through finding out these details and then updating the content attribute of the file resource to include this new content.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38570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a:t>
            </a:r>
            <a:r>
              <a:rPr lang="en-US" baseline="0" dirty="0"/>
              <a:t> a group let's return the recipe and update file resource to use the dynamic attributes found by </a:t>
            </a:r>
            <a:r>
              <a:rPr lang="en-US" baseline="0" dirty="0" err="1"/>
              <a:t>Ohai</a:t>
            </a:r>
            <a:r>
              <a:rPr lang="en-US" baseline="0" dirty="0"/>
              <a: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44153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a:t>Update</a:t>
            </a:r>
            <a:r>
              <a:rPr lang="en-US" baseline="0" dirty="0"/>
              <a:t> the content attribute of the file resource to include the node details. Remember to include the details about the node in the content string we need to use string interpolation. String interpolation requires that the string be a double-quoted string. Ensure you change the single-quotes to double quotes. Then use `#{}` to escape out of the double-quoted string. Between the curly braces you can define the node object and specify which attribute you would like to display.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95996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97618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passes,</a:t>
            </a:r>
            <a:r>
              <a:rPr lang="en-US" baseline="0" dirty="0"/>
              <a:t> </a:t>
            </a:r>
            <a:r>
              <a:rPr lang="en-US" dirty="0"/>
              <a:t>change to the home directory</a:t>
            </a:r>
            <a:r>
              <a:rPr lang="en-US" baseline="0" dirty="0"/>
              <a:t> and then run </a:t>
            </a:r>
            <a:r>
              <a:rPr lang="en-US" dirty="0"/>
              <a:t>`chef-client` to apply the </a:t>
            </a:r>
            <a:r>
              <a:rPr lang="en-US" dirty="0" err="1"/>
              <a:t>myiis</a:t>
            </a:r>
            <a:r>
              <a:rPr lang="en-US" dirty="0"/>
              <a:t> cookbook locally to the system.</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28708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03467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A version may exist for many reasons, such as ensuring the correct use of a third-party component, updating a bug fix, or adding an improvement.</a:t>
            </a:r>
          </a:p>
          <a:p>
            <a:endParaRPr lang="en-US" dirty="0"/>
          </a:p>
          <a:p>
            <a:r>
              <a:rPr lang="en-US" dirty="0"/>
              <a:t>The first version of the cookbook displayed</a:t>
            </a:r>
            <a:r>
              <a:rPr lang="en-US" baseline="0" dirty="0"/>
              <a:t> a simple hello message. Now the page displays the hello message with additional details about the system</a:t>
            </a:r>
            <a:r>
              <a:rPr lang="en-US" dirty="0"/>
              <a:t>. The changes that we finished are new features of the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883781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Cookbooks use semantic version. The version number helps represent the state or feature set of the cookbook. Semantic versioning allows us three fields to describe our changes: major; minor; and patch.</a:t>
            </a:r>
          </a:p>
          <a:p>
            <a:endParaRPr lang="en-US" dirty="0"/>
          </a:p>
          <a:p>
            <a:r>
              <a:rPr lang="en-US" dirty="0"/>
              <a:t>Major versions are often large rewrites or large changes that have the potential to not be backwards compatible with previous versions. This might mean adding support for a new platform or a fundamental change to what the cookbook accomplishes.</a:t>
            </a:r>
            <a:r>
              <a:rPr lang="en-US" baseline="0" dirty="0"/>
              <a:t> </a:t>
            </a:r>
            <a:r>
              <a:rPr lang="en-US" dirty="0"/>
              <a:t>Minor versions represent smaller changes that are still compatible with previous versions. This could be new features that extend the existing functionality without breaking any of the existing features.</a:t>
            </a:r>
            <a:r>
              <a:rPr lang="en-US" baseline="0" dirty="0"/>
              <a:t> </a:t>
            </a:r>
            <a:r>
              <a:rPr lang="en-US" dirty="0"/>
              <a:t>And finally Patch versions describe changes like bug fixes or minor adjustments to the existing documentation.</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59675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kind of changes did you make to the cookbook? How could we best represent that in an updated version?</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Changing the contents of an existing resource--by adding the attributes of the node doesn't seem like a bug fix and it doesn't seem like a major rewrite. It is like a new set of features while remaining backwards compatible. That sounds like a</a:t>
            </a:r>
            <a:r>
              <a:rPr lang="en-US" baseline="0" dirty="0"/>
              <a:t> Minor changes based on the definitions provided by the Semantic Versioning documentation.</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12326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the idea in mind that we want to update the minor version number we need to find that version number within the cookbook. When we do, we will "bump" the number - which means to increase the value by 1.</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0046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Edit</a:t>
            </a:r>
            <a:r>
              <a:rPr lang="en-US" baseline="0" dirty="0"/>
              <a:t> the "</a:t>
            </a:r>
            <a:r>
              <a:rPr lang="en-US" baseline="0" dirty="0" err="1"/>
              <a:t>myiis</a:t>
            </a:r>
            <a:r>
              <a:rPr lang="en-US" baseline="0" dirty="0"/>
              <a:t>" cookbook's metadata file. Find the line that specifies the version and increase the minor value by one.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66978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about some of the scenarios that we mentioned at the start of the session makes us think that it would be useful to capture:</a:t>
            </a:r>
          </a:p>
          <a:p>
            <a:endParaRPr lang="en-US" dirty="0"/>
          </a:p>
          <a:p>
            <a:r>
              <a:rPr lang="en-US" dirty="0"/>
              <a:t>The IP address, hostname, memory, and CPU megahertz of our current system.</a:t>
            </a:r>
          </a:p>
          <a:p>
            <a:endParaRPr lang="en-US" dirty="0"/>
          </a:p>
          <a:p>
            <a:r>
              <a:rPr lang="en-US" dirty="0"/>
              <a:t>We'll walk through capturing that information using various system commands starting with the IP address.</a:t>
            </a:r>
          </a:p>
          <a:p>
            <a:endParaRPr lang="en-US" dirty="0"/>
          </a:p>
          <a:p>
            <a:r>
              <a:rPr lang="en-US" dirty="0"/>
              <a:t>Instructor Note: The next series of steps often</a:t>
            </a:r>
            <a:r>
              <a:rPr lang="en-US" baseline="0" dirty="0"/>
              <a:t> seem like an obvious mistake to the learners. It may be helpful to have the learners watch as you perform these steps and comment on the process.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07214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dirty="0"/>
              <a:t>With your answers, turn to another person 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we have added all of the requested features.</a:t>
            </a:r>
          </a:p>
          <a:p>
            <a:endParaRPr lang="en-US" dirty="0"/>
          </a:p>
          <a:p>
            <a:r>
              <a:rPr lang="en-US" dirty="0"/>
              <a:t>What questions can we help you answer?</a:t>
            </a:r>
          </a:p>
          <a:p>
            <a:endParaRPr lang="en-US" dirty="0"/>
          </a:p>
          <a:p>
            <a:r>
              <a:rPr lang="en-US" dirty="0"/>
              <a:t>In general or about specifically about ohai, the node object, node attributes, string interpolation, or semantic versioning.</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878592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a:t>
            </a:r>
            <a:r>
              <a:rPr lang="en-US" baseline="0" dirty="0"/>
              <a:t>g the `</a:t>
            </a:r>
            <a:r>
              <a:rPr lang="en-US" baseline="0" dirty="0" err="1"/>
              <a:t>ipconfig</a:t>
            </a:r>
            <a:r>
              <a:rPr lang="en-US" baseline="0" dirty="0"/>
              <a:t>` command will return to the IP Address of the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0205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a:t>
            </a:r>
            <a:r>
              <a:rPr lang="en-US" baseline="0" dirty="0"/>
              <a:t>g the `hostname` command will return to the </a:t>
            </a:r>
            <a:r>
              <a:rPr lang="en-US" baseline="0" dirty="0" err="1"/>
              <a:t>hostnane</a:t>
            </a:r>
            <a:r>
              <a:rPr lang="en-US" baseline="0" dirty="0"/>
              <a:t> of the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21028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Runnin</a:t>
            </a:r>
            <a:r>
              <a:rPr lang="en-US" baseline="0" dirty="0"/>
              <a:t>g the following command will return to the total physical memory of the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05799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we have those values about the system it is time to update the server recipe to include these details in the test page that we deploy.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07864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a:t>
            </a:r>
            <a:r>
              <a:rPr lang="en-US" baseline="0" dirty="0"/>
              <a:t> the server recipe and update the content attribute of the file resource to include some new HTML that includes the fields that we are interested in seeing in our test page.</a:t>
            </a:r>
          </a:p>
          <a:p>
            <a:endParaRPr lang="en-US" baseline="0" dirty="0"/>
          </a:p>
          <a:p>
            <a:r>
              <a:rPr lang="en-US" baseline="0" dirty="0"/>
              <a:t>Notice that the first line of the content attribute is no longer terminated with a single-quote. The single-quote is moved until the very end of the content after the element that contains the CPU Mhz.</a:t>
            </a:r>
          </a:p>
          <a:p>
            <a:endParaRPr lang="en-US" baseline="0" dirty="0"/>
          </a:p>
          <a:p>
            <a:r>
              <a:rPr lang="en-US" baseline="0" dirty="0"/>
              <a:t>Instructor Note: Hard-coding these values is addressed later in discussion and updated to use real-time values in an exercise. This content is done in this manner so that learners are able to see the hard-coded values and replace them with the node attribute equivalents.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90780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a:t>1-</a:t>
            </a:r>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
        <p:nvSpPr>
          <p:cNvPr id="2" name="Footer Placeholder 1"/>
          <p:cNvSpPr>
            <a:spLocks noGrp="1"/>
          </p:cNvSpPr>
          <p:nvPr>
            <p:ph type="ftr" sz="quarter" idx="11"/>
          </p:nvPr>
        </p:nvSpPr>
        <p:spPr/>
        <p:txBody>
          <a:bodyPr/>
          <a:lstStyle/>
          <a:p>
            <a:r>
              <a:rPr lang="en-US" dirty="0"/>
              <a:t>©</a:t>
            </a:r>
            <a:r>
              <a:rPr lang="is-IS" dirty="0"/>
              <a:t>2018</a:t>
            </a:r>
            <a:r>
              <a:rPr lang="en-US" dirty="0"/>
              <a:t> Chef Software Inc.</a:t>
            </a:r>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Remotely</a:t>
            </a:r>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a:t>Enter Command</a:t>
            </a:r>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Modify File</a:t>
            </a:r>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Locally</a:t>
            </a:r>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a:t>Enter Command</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124831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a:t>$ command text ...</a:t>
            </a:r>
          </a:p>
        </p:txBody>
      </p:sp>
      <p:sp>
        <p:nvSpPr>
          <p:cNvPr id="9" name="Content Placeholder 5"/>
          <p:cNvSpPr>
            <a:spLocks noGrp="1"/>
          </p:cNvSpPr>
          <p:nvPr>
            <p:ph sz="quarter" idx="12"/>
          </p:nvPr>
        </p:nvSpPr>
        <p:spPr>
          <a:xfrm>
            <a:off x="609913" y="4999858"/>
            <a:ext cx="14934888" cy="3065565"/>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33892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a:t>Objective:</a:t>
            </a:r>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a:t>A concrete list of steps to accomplish.</a:t>
            </a:r>
          </a:p>
          <a:p>
            <a:pPr lvl="0"/>
            <a:endParaRPr lang="en-US" dirty="0"/>
          </a:p>
          <a:p>
            <a:pPr lvl="0"/>
            <a:r>
              <a:rPr lang="en-US" dirty="0"/>
              <a:t>One</a:t>
            </a:r>
          </a:p>
          <a:p>
            <a:pPr lvl="0"/>
            <a:r>
              <a:rPr lang="en-US" dirty="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a:t>Should I use a leading question that gives an overview of the lab?</a:t>
            </a:r>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a:t>git</a:t>
            </a:r>
            <a:r>
              <a:rPr lang="en-US" dirty="0"/>
              <a:t> add .</a:t>
            </a:r>
          </a:p>
          <a:p>
            <a:r>
              <a:rPr lang="en-US" dirty="0" err="1"/>
              <a:t>git</a:t>
            </a:r>
            <a:r>
              <a:rPr lang="en-US" dirty="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Success</a:t>
            </a:r>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Problem</a:t>
            </a:r>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Pros</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Cons</a:t>
            </a: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About what …</a:t>
            </a:r>
          </a:p>
          <a:p>
            <a:r>
              <a:rPr lang="en-US" dirty="0"/>
              <a:t>About this …</a:t>
            </a:r>
          </a:p>
          <a:p>
            <a:r>
              <a:rPr lang="en-US" dirty="0"/>
              <a:t>Something about …</a:t>
            </a:r>
          </a:p>
          <a:p>
            <a:r>
              <a:rPr lang="en-US" dirty="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a:t>©</a:t>
            </a:r>
            <a:r>
              <a:rPr lang="is-IS" dirty="0"/>
              <a:t>2018</a:t>
            </a:r>
            <a:r>
              <a:rPr lang="en-US" dirty="0"/>
              <a:t> Chef Software Inc.</a:t>
            </a:r>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6"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hyperlink" Target="http://docs.chef.io/ohai.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hyperlink" Target="http://docs.chef.io/ohai.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hyperlink" Target="http://docs.chef.io/ohai.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hyperlink" Target="http://docs.chef.io/nodes.html%23attributes"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en.wikipedia.org/wiki/String_interpolation%23Rub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en.wikipedia.org/wiki/String_interpolation%23Rub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hyperlink" Target="http://en.wikipedia.org/wiki/String_interpolation%23Rub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hyperlink" Target="https://docs.chef.io/cookbook_versions.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hyperlink" Target="http://semver.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err="1"/>
              <a:t>Ohai</a:t>
            </a:r>
            <a:r>
              <a:rPr lang="en-US"/>
              <a:t> and the Node Object</a:t>
            </a:r>
            <a:endParaRPr lang="en-US" dirty="0"/>
          </a:p>
        </p:txBody>
      </p:sp>
      <p:sp>
        <p:nvSpPr>
          <p:cNvPr id="3" name="Subtitle 2"/>
          <p:cNvSpPr>
            <a:spLocks noGrp="1"/>
          </p:cNvSpPr>
          <p:nvPr>
            <p:ph type="subTitle" idx="1"/>
          </p:nvPr>
        </p:nvSpPr>
        <p:spPr bwMode="auto"/>
        <p:txBody>
          <a:bodyPr/>
          <a:lstStyle/>
          <a:p>
            <a:r>
              <a:rPr lang="en-US" dirty="0"/>
              <a:t>Finding and Displaying Information About Our System</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Details About the Node</a:t>
            </a:r>
          </a:p>
        </p:txBody>
      </p:sp>
      <p:sp>
        <p:nvSpPr>
          <p:cNvPr id="4" name="Content Placeholder 3"/>
          <p:cNvSpPr>
            <a:spLocks noGrp="1"/>
          </p:cNvSpPr>
          <p:nvPr>
            <p:ph sz="quarter" idx="11"/>
          </p:nvPr>
        </p:nvSpPr>
        <p:spPr/>
        <p:txBody>
          <a:bodyPr/>
          <a:lstStyle/>
          <a:p>
            <a:r>
              <a:rPr lang="en-US" dirty="0"/>
              <a:t>Displaying system details in the default web page definitely sounds useful.</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Text Placeholder 2"/>
          <p:cNvSpPr>
            <a:spLocks noGrp="1"/>
          </p:cNvSpPr>
          <p:nvPr>
            <p:ph type="body" sz="quarter" idx="10"/>
          </p:nvPr>
        </p:nvSpPr>
        <p:spPr>
          <a:xfrm>
            <a:off x="3012273" y="5989430"/>
            <a:ext cx="11318532" cy="2071728"/>
          </a:xfrm>
        </p:spPr>
        <p:txBody>
          <a:bodyPr>
            <a:normAutofit/>
          </a:bodyPr>
          <a:lstStyle/>
          <a:p>
            <a:pPr marL="380990" indent="-380990">
              <a:buFont typeface="Wingdings" charset="2"/>
              <a:buChar char="ü"/>
            </a:pPr>
            <a:r>
              <a:rPr lang="en-US" dirty="0"/>
              <a:t>Find out various details about the system</a:t>
            </a:r>
          </a:p>
          <a:p>
            <a:pPr marL="380990" indent="-380990">
              <a:buFont typeface="Wingdings" charset="2"/>
              <a:buChar char="ü"/>
            </a:pPr>
            <a:r>
              <a:rPr lang="en-US" dirty="0"/>
              <a:t>Update the web page file contents, in the "</a:t>
            </a:r>
            <a:r>
              <a:rPr lang="en-US" dirty="0" err="1"/>
              <a:t>myiis</a:t>
            </a:r>
            <a:r>
              <a:rPr lang="en-US" dirty="0"/>
              <a:t>" cookbook, to include system details</a:t>
            </a:r>
          </a:p>
          <a:p>
            <a:pPr marL="380990" indent="-380990">
              <a:buFont typeface="Wingdings" charset="2"/>
              <a:buChar char="q"/>
            </a:pPr>
            <a:r>
              <a:rPr lang="en-US" dirty="0"/>
              <a:t>Use chef-client to locally apply the "</a:t>
            </a:r>
            <a:r>
              <a:rPr lang="en-US" dirty="0" err="1"/>
              <a:t>myiis</a:t>
            </a:r>
            <a:r>
              <a:rPr lang="en-US" dirty="0"/>
              <a:t>" cookbook's default recipe</a:t>
            </a:r>
          </a:p>
        </p:txBody>
      </p:sp>
    </p:spTree>
    <p:extLst>
      <p:ext uri="{BB962C8B-B14F-4D97-AF65-F5344CB8AC3E}">
        <p14:creationId xmlns:p14="http://schemas.microsoft.com/office/powerpoint/2010/main" val="201918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fi-FI" sz="4800" dirty="0"/>
              <a:t>GL: </a:t>
            </a:r>
            <a:r>
              <a:rPr lang="en-US" sz="4800" dirty="0"/>
              <a:t>Return Home and Apply </a:t>
            </a:r>
            <a:r>
              <a:rPr lang="en-US" sz="4800" dirty="0" err="1"/>
              <a:t>myiis</a:t>
            </a:r>
            <a:r>
              <a:rPr lang="en-US" sz="4800" dirty="0"/>
              <a:t> Cookbook</a:t>
            </a:r>
          </a:p>
        </p:txBody>
      </p:sp>
      <p:sp>
        <p:nvSpPr>
          <p:cNvPr id="4" name="Text Placeholder 3"/>
          <p:cNvSpPr>
            <a:spLocks noGrp="1"/>
          </p:cNvSpPr>
          <p:nvPr>
            <p:ph type="body" sz="quarter" idx="11"/>
          </p:nvPr>
        </p:nvSpPr>
        <p:spPr>
          <a:xfrm>
            <a:off x="1121104" y="1239043"/>
            <a:ext cx="14422528" cy="1380022"/>
          </a:xfrm>
        </p:spPr>
        <p:txBody>
          <a:bodyPr/>
          <a:lstStyle/>
          <a:p>
            <a:r>
              <a:rPr lang="en-US" sz="3200" dirty="0"/>
              <a:t>&gt; cd ~</a:t>
            </a:r>
          </a:p>
          <a:p>
            <a:r>
              <a:rPr lang="en-US" sz="3200" dirty="0"/>
              <a:t>&gt; chef-client </a:t>
            </a:r>
            <a:r>
              <a:rPr lang="mr-IN" sz="3200" dirty="0" smtClean="0"/>
              <a:t>–</a:t>
            </a:r>
            <a:r>
              <a:rPr lang="en-US" sz="3200" dirty="0" smtClean="0"/>
              <a:t>z -</a:t>
            </a:r>
            <a:r>
              <a:rPr lang="en-US" sz="3200" dirty="0"/>
              <a:t>r "recipe[</a:t>
            </a:r>
            <a:r>
              <a:rPr lang="en-US" sz="3200" dirty="0" err="1"/>
              <a:t>myiis</a:t>
            </a:r>
            <a:r>
              <a:rPr lang="en-US" sz="3200" dirty="0"/>
              <a: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
        <p:nvSpPr>
          <p:cNvPr id="9" name="Content Placeholder 1"/>
          <p:cNvSpPr>
            <a:spLocks noGrp="1"/>
          </p:cNvSpPr>
          <p:nvPr>
            <p:ph sz="quarter" idx="10"/>
          </p:nvPr>
        </p:nvSpPr>
        <p:spPr>
          <a:xfrm>
            <a:off x="1121104" y="2668494"/>
            <a:ext cx="14423693" cy="5420828"/>
          </a:xfrm>
        </p:spPr>
        <p:txBody>
          <a:bodyPr/>
          <a:lstStyle/>
          <a:p>
            <a:pPr>
              <a:lnSpc>
                <a:spcPct val="90000"/>
              </a:lnSpc>
              <a:spcBef>
                <a:spcPts val="0"/>
              </a:spcBef>
              <a:spcAft>
                <a:spcPts val="444"/>
              </a:spcAft>
              <a:buSzTx/>
              <a:defRPr/>
            </a:pPr>
            <a:r>
              <a:rPr lang="en-US" dirty="0"/>
              <a:t>Converging 3 resources</a:t>
            </a:r>
          </a:p>
          <a:p>
            <a:pPr>
              <a:lnSpc>
                <a:spcPct val="90000"/>
              </a:lnSpc>
              <a:spcBef>
                <a:spcPts val="0"/>
              </a:spcBef>
              <a:spcAft>
                <a:spcPts val="444"/>
              </a:spcAft>
              <a:buSzTx/>
              <a:defRPr/>
            </a:pPr>
            <a:r>
              <a:rPr lang="en-US" dirty="0"/>
              <a:t>Recipe: </a:t>
            </a:r>
            <a:r>
              <a:rPr lang="en-US" dirty="0" err="1"/>
              <a:t>myiis</a:t>
            </a:r>
            <a:r>
              <a:rPr lang="en-US" dirty="0"/>
              <a:t>::server</a:t>
            </a:r>
          </a:p>
          <a:p>
            <a:pPr>
              <a:lnSpc>
                <a:spcPct val="90000"/>
              </a:lnSpc>
              <a:spcBef>
                <a:spcPts val="0"/>
              </a:spcBef>
              <a:spcAft>
                <a:spcPts val="444"/>
              </a:spcAft>
              <a:buSzTx/>
              <a:defRPr/>
            </a:pPr>
            <a:r>
              <a:rPr lang="en-US" dirty="0"/>
              <a:t>  * </a:t>
            </a:r>
            <a:r>
              <a:rPr lang="en-US" dirty="0" err="1"/>
              <a:t>powershell_script</a:t>
            </a:r>
            <a:r>
              <a:rPr lang="en-US" dirty="0"/>
              <a:t>[Install IIS] action run</a:t>
            </a:r>
          </a:p>
          <a:p>
            <a:pPr>
              <a:lnSpc>
                <a:spcPct val="90000"/>
              </a:lnSpc>
              <a:spcBef>
                <a:spcPts val="0"/>
              </a:spcBef>
              <a:spcAft>
                <a:spcPts val="444"/>
              </a:spcAft>
              <a:buSzTx/>
              <a:defRPr/>
            </a:pPr>
            <a:r>
              <a:rPr lang="en-US" dirty="0"/>
              <a:t>    - execute "C:\Windows\system32\WindowsPowerShell\v1.0\powershell.exe" -</a:t>
            </a:r>
            <a:r>
              <a:rPr lang="en-US" dirty="0" err="1"/>
              <a:t>NoLogo</a:t>
            </a:r>
            <a:r>
              <a:rPr lang="en-US" dirty="0"/>
              <a:t> -</a:t>
            </a:r>
            <a:r>
              <a:rPr lang="en-US" dirty="0" err="1"/>
              <a:t>NonInteractive</a:t>
            </a:r>
            <a:r>
              <a:rPr lang="en-US" dirty="0"/>
              <a:t> -</a:t>
            </a:r>
            <a:r>
              <a:rPr lang="en-US" dirty="0" err="1"/>
              <a:t>NoProfile</a:t>
            </a:r>
            <a:r>
              <a:rPr lang="en-US" dirty="0"/>
              <a:t> -</a:t>
            </a:r>
            <a:r>
              <a:rPr lang="en-US" dirty="0" err="1"/>
              <a:t>ExecutionPolicy</a:t>
            </a:r>
            <a:r>
              <a:rPr lang="en-US" dirty="0"/>
              <a:t> Bypass -</a:t>
            </a:r>
            <a:r>
              <a:rPr lang="en-US" dirty="0" err="1"/>
              <a:t>InputFormat</a:t>
            </a:r>
            <a:r>
              <a:rPr lang="en-US" dirty="0"/>
              <a:t> Non</a:t>
            </a:r>
          </a:p>
          <a:p>
            <a:pPr>
              <a:lnSpc>
                <a:spcPct val="90000"/>
              </a:lnSpc>
              <a:spcBef>
                <a:spcPts val="0"/>
              </a:spcBef>
              <a:spcAft>
                <a:spcPts val="444"/>
              </a:spcAft>
              <a:buSzTx/>
              <a:defRPr/>
            </a:pPr>
            <a:r>
              <a:rPr lang="en-US" dirty="0"/>
              <a:t>e -File "C:/tmp/chef-script20180919-996-rjuiw4.ps1"</a:t>
            </a:r>
          </a:p>
          <a:p>
            <a:pPr>
              <a:lnSpc>
                <a:spcPct val="90000"/>
              </a:lnSpc>
              <a:spcBef>
                <a:spcPts val="0"/>
              </a:spcBef>
              <a:spcAft>
                <a:spcPts val="444"/>
              </a:spcAft>
              <a:buSzTx/>
              <a:defRPr/>
            </a:pPr>
            <a:r>
              <a:rPr lang="en-US" dirty="0"/>
              <a:t>…</a:t>
            </a:r>
          </a:p>
          <a:p>
            <a:pPr>
              <a:lnSpc>
                <a:spcPct val="90000"/>
              </a:lnSpc>
              <a:spcBef>
                <a:spcPts val="0"/>
              </a:spcBef>
              <a:spcAft>
                <a:spcPts val="444"/>
              </a:spcAft>
              <a:buSzTx/>
              <a:defRPr/>
            </a:pPr>
            <a:r>
              <a:rPr lang="en-US" dirty="0"/>
              <a:t>- update content in file C:\inetpub\wwwroot\Default.htm from 17d291 to f37fdd</a:t>
            </a:r>
          </a:p>
          <a:p>
            <a:pPr>
              <a:lnSpc>
                <a:spcPct val="90000"/>
              </a:lnSpc>
              <a:spcBef>
                <a:spcPts val="0"/>
              </a:spcBef>
              <a:spcAft>
                <a:spcPts val="444"/>
              </a:spcAft>
              <a:buSzTx/>
              <a:defRPr/>
            </a:pPr>
            <a:r>
              <a:rPr lang="en-US" dirty="0"/>
              <a:t>    --- C:\inetpub\wwwroot\</a:t>
            </a:r>
            <a:r>
              <a:rPr lang="en-US" dirty="0" err="1"/>
              <a:t>Default.htm</a:t>
            </a:r>
            <a:r>
              <a:rPr lang="en-US" dirty="0"/>
              <a:t>  2018-09-18 20:41:33.000000000 +0000</a:t>
            </a:r>
          </a:p>
          <a:p>
            <a:pPr>
              <a:lnSpc>
                <a:spcPct val="90000"/>
              </a:lnSpc>
              <a:spcBef>
                <a:spcPts val="0"/>
              </a:spcBef>
              <a:spcAft>
                <a:spcPts val="444"/>
              </a:spcAft>
              <a:buSzTx/>
              <a:defRPr/>
            </a:pPr>
            <a:r>
              <a:rPr lang="en-US" dirty="0"/>
              <a:t>    +++ C:\inetpub\wwwroot/chef-Default20180919-996-om7yot.htm  2018-09-19 17:25:01.000000000 +0000</a:t>
            </a:r>
          </a:p>
          <a:p>
            <a:pPr>
              <a:lnSpc>
                <a:spcPct val="90000"/>
              </a:lnSpc>
              <a:spcBef>
                <a:spcPts val="0"/>
              </a:spcBef>
              <a:spcAft>
                <a:spcPts val="444"/>
              </a:spcAft>
              <a:buSzTx/>
              <a:defRPr/>
            </a:pPr>
            <a:r>
              <a:rPr lang="en-US" dirty="0"/>
              <a:t>    @@ -1,2 +1,6 @@</a:t>
            </a:r>
          </a:p>
          <a:p>
            <a:pPr>
              <a:lnSpc>
                <a:spcPct val="90000"/>
              </a:lnSpc>
              <a:spcBef>
                <a:spcPts val="0"/>
              </a:spcBef>
              <a:spcAft>
                <a:spcPts val="444"/>
              </a:spcAft>
              <a:buSzTx/>
              <a:defRPr/>
            </a:pPr>
            <a:r>
              <a:rPr lang="en-US" dirty="0"/>
              <a:t>     &lt;h1&gt;Hello, world!&lt;/h1&gt;</a:t>
            </a:r>
          </a:p>
          <a:p>
            <a:pPr>
              <a:lnSpc>
                <a:spcPct val="90000"/>
              </a:lnSpc>
              <a:spcBef>
                <a:spcPts val="0"/>
              </a:spcBef>
              <a:spcAft>
                <a:spcPts val="444"/>
              </a:spcAft>
              <a:buSzTx/>
              <a:defRPr/>
            </a:pPr>
            <a:r>
              <a:rPr lang="en-US" dirty="0"/>
              <a:t>    +&lt;h2&gt;</a:t>
            </a:r>
            <a:r>
              <a:rPr lang="en-US" dirty="0" err="1"/>
              <a:t>ipaddress</a:t>
            </a:r>
            <a:r>
              <a:rPr lang="en-US" dirty="0"/>
              <a:t>: 172.31.21.21&lt;/h2&gt;</a:t>
            </a:r>
          </a:p>
          <a:p>
            <a:pPr>
              <a:lnSpc>
                <a:spcPct val="90000"/>
              </a:lnSpc>
              <a:spcBef>
                <a:spcPts val="0"/>
              </a:spcBef>
              <a:spcAft>
                <a:spcPts val="444"/>
              </a:spcAft>
              <a:buSzTx/>
              <a:defRPr/>
            </a:pPr>
            <a:r>
              <a:rPr lang="en-US" dirty="0"/>
              <a:t>    +&lt;h2&gt;hostname: WIN-KRQSVD3RFM7&lt;/h2&gt;</a:t>
            </a:r>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73006"/>
          </a:xfrm>
        </p:spPr>
        <p:txBody>
          <a:bodyPr/>
          <a:lstStyle/>
          <a:p>
            <a:r>
              <a:rPr lang="en-US" dirty="0" err="1"/>
              <a:t>StatusCode</a:t>
            </a:r>
            <a:r>
              <a:rPr lang="en-US" dirty="0"/>
              <a:t>        : 200</a:t>
            </a:r>
          </a:p>
          <a:p>
            <a:r>
              <a:rPr lang="en-US" dirty="0" err="1"/>
              <a:t>StatusDescription</a:t>
            </a:r>
            <a:r>
              <a:rPr lang="en-US" dirty="0"/>
              <a:t> : OK</a:t>
            </a:r>
          </a:p>
          <a:p>
            <a:r>
              <a:rPr lang="en-US" dirty="0"/>
              <a:t>Content           : &lt;h1&gt;Hello, world!&lt;/h1&gt;</a:t>
            </a:r>
          </a:p>
          <a:p>
            <a:r>
              <a:rPr lang="en-US" dirty="0"/>
              <a:t>                    &lt;h2&gt;</a:t>
            </a:r>
            <a:r>
              <a:rPr lang="en-US" dirty="0" err="1"/>
              <a:t>ipaddress</a:t>
            </a:r>
            <a:r>
              <a:rPr lang="en-US" dirty="0"/>
              <a:t>: 172.31.21.21&lt;/h2&gt;</a:t>
            </a:r>
          </a:p>
          <a:p>
            <a:r>
              <a:rPr lang="en-US" dirty="0"/>
              <a:t>                    &lt;h2&gt;hostname: WIN-KRQSVD3RFM7&lt;/h2&gt;</a:t>
            </a:r>
          </a:p>
          <a:p>
            <a:r>
              <a:rPr lang="en-US" dirty="0"/>
              <a:t>                    &lt;h2&gt;total memory: 8052654080&lt;/h2&gt;</a:t>
            </a:r>
          </a:p>
          <a:p>
            <a:r>
              <a:rPr lang="en-US" dirty="0" err="1" smtClean="0"/>
              <a:t>RawContent</a:t>
            </a:r>
            <a:r>
              <a:rPr lang="en-US" dirty="0" smtClean="0"/>
              <a:t>        </a:t>
            </a:r>
            <a:r>
              <a:rPr lang="en-US" dirty="0"/>
              <a:t>: HTTP/1.1 200 OK</a:t>
            </a:r>
          </a:p>
          <a:p>
            <a:r>
              <a:rPr lang="en-US" dirty="0"/>
              <a:t>                    Accept-Ranges: bytes</a:t>
            </a:r>
          </a:p>
          <a:p>
            <a:r>
              <a:rPr lang="en-US" dirty="0"/>
              <a:t>                    Content-Length: 150</a:t>
            </a:r>
          </a:p>
          <a:p>
            <a:r>
              <a:rPr lang="en-US" dirty="0"/>
              <a:t>                    Content-Type: text/html</a:t>
            </a:r>
          </a:p>
          <a:p>
            <a:r>
              <a:rPr lang="en-US" dirty="0"/>
              <a:t>                    Date: Tue, 19 Sep 2018 17:27:19 GMT</a:t>
            </a:r>
          </a:p>
        </p:txBody>
      </p:sp>
      <p:sp>
        <p:nvSpPr>
          <p:cNvPr id="3" name="Title 2"/>
          <p:cNvSpPr>
            <a:spLocks noGrp="1"/>
          </p:cNvSpPr>
          <p:nvPr>
            <p:ph type="title"/>
          </p:nvPr>
        </p:nvSpPr>
        <p:spPr/>
        <p:txBody>
          <a:bodyPr>
            <a:normAutofit/>
          </a:bodyPr>
          <a:lstStyle/>
          <a:p>
            <a:r>
              <a:rPr lang="fi-FI" sz="4800" dirty="0"/>
              <a:t>GL: </a:t>
            </a:r>
            <a:r>
              <a:rPr lang="en-US" sz="4800" dirty="0"/>
              <a:t>Verify the Default Page Returns the Details</a:t>
            </a:r>
          </a:p>
        </p:txBody>
      </p:sp>
      <p:sp>
        <p:nvSpPr>
          <p:cNvPr id="4" name="Text Placeholder 3"/>
          <p:cNvSpPr>
            <a:spLocks noGrp="1"/>
          </p:cNvSpPr>
          <p:nvPr>
            <p:ph type="body" sz="quarter" idx="11"/>
          </p:nvPr>
        </p:nvSpPr>
        <p:spPr/>
        <p:txBody>
          <a:bodyPr/>
          <a:lstStyle/>
          <a:p>
            <a:r>
              <a:rPr lang="en-US" dirty="0"/>
              <a:t>&gt; Invoke-</a:t>
            </a:r>
            <a:r>
              <a:rPr lang="en-US" dirty="0" err="1"/>
              <a:t>WebRequest</a:t>
            </a:r>
            <a:r>
              <a:rPr lang="en-US" dirty="0"/>
              <a:t> localhost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Capturing System Data</a:t>
            </a:r>
          </a:p>
        </p:txBody>
      </p:sp>
      <p:sp>
        <p:nvSpPr>
          <p:cNvPr id="3" name="Subtitle 2"/>
          <p:cNvSpPr>
            <a:spLocks noGrp="1"/>
          </p:cNvSpPr>
          <p:nvPr>
            <p:ph type="subTitle" idx="1"/>
          </p:nvPr>
        </p:nvSpPr>
        <p:spPr>
          <a:xfrm>
            <a:off x="3013753" y="3505071"/>
            <a:ext cx="10974132" cy="4556087"/>
          </a:xfrm>
        </p:spPr>
        <p:txBody>
          <a:bodyPr/>
          <a:lstStyle/>
          <a:p>
            <a:r>
              <a:rPr lang="en-US" sz="3600" dirty="0"/>
              <a:t>What are the limitations of the way we captured this data?</a:t>
            </a:r>
          </a:p>
          <a:p>
            <a:endParaRPr lang="en-US" sz="3600" dirty="0"/>
          </a:p>
          <a:p>
            <a:r>
              <a:rPr lang="en-US" sz="3600" dirty="0"/>
              <a:t>How accurate will our recipe be when we deploy it on other systems?</a:t>
            </a:r>
          </a:p>
          <a:p>
            <a:endParaRPr lang="en-US" sz="3600" dirty="0"/>
          </a:p>
          <a:p>
            <a:endParaRPr lang="en-US" sz="3600" dirty="0"/>
          </a:p>
          <a:p>
            <a:endParaRPr lang="en-US" sz="3600"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Hard Coded Values</a:t>
            </a:r>
          </a:p>
        </p:txBody>
      </p:sp>
      <p:sp>
        <p:nvSpPr>
          <p:cNvPr id="3" name="Content Placeholder 2"/>
          <p:cNvSpPr>
            <a:spLocks noGrp="1"/>
          </p:cNvSpPr>
          <p:nvPr>
            <p:ph type="subTitle" idx="1"/>
          </p:nvPr>
        </p:nvSpPr>
        <p:spPr/>
        <p:txBody>
          <a:bodyPr>
            <a:normAutofit/>
          </a:bodyPr>
          <a:lstStyle/>
          <a:p>
            <a:r>
              <a:rPr lang="en-US" dirty="0"/>
              <a:t>The values that we have derived at this moment may not be the correct values when we deploy this recipe again even on the same system!</a:t>
            </a:r>
          </a:p>
        </p:txBody>
      </p:sp>
      <p:sp>
        <p:nvSpPr>
          <p:cNvPr id="2" name="Footer Placeholder 1"/>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Data In Real Time</a:t>
            </a:r>
          </a:p>
        </p:txBody>
      </p:sp>
      <p:sp>
        <p:nvSpPr>
          <p:cNvPr id="5" name="Subtitle 4"/>
          <p:cNvSpPr>
            <a:spLocks noGrp="1"/>
          </p:cNvSpPr>
          <p:nvPr>
            <p:ph type="subTitle" idx="1"/>
          </p:nvPr>
        </p:nvSpPr>
        <p:spPr/>
        <p:txBody>
          <a:bodyPr/>
          <a:lstStyle/>
          <a:p>
            <a:r>
              <a:rPr lang="en-US" dirty="0"/>
              <a:t>How could we capture this data in real-time?</a:t>
            </a:r>
          </a:p>
        </p:txBody>
      </p:sp>
      <p:sp>
        <p:nvSpPr>
          <p:cNvPr id="2" name="Footer Placeholder 1"/>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 name="Slide Number Placeholder 2"/>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Ohai</a:t>
            </a:r>
            <a:r>
              <a:rPr lang="en-US" dirty="0"/>
              <a:t>!</a:t>
            </a:r>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 tool that already captures all the data that we similarly demonstrated finding.</a:t>
            </a:r>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sz="2400" dirty="0">
                <a:hlinkClick r:id="rId3"/>
              </a:rPr>
              <a:t>http://docs.chef.io/ohai.html</a:t>
            </a:r>
            <a:endParaRPr lang="en-US" sz="2400" dirty="0"/>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200" dirty="0"/>
              <a:t>"kernel": {</a:t>
            </a:r>
          </a:p>
          <a:p>
            <a:r>
              <a:rPr lang="en-US" sz="2200" dirty="0"/>
              <a:t>    "</a:t>
            </a:r>
            <a:r>
              <a:rPr lang="en-US" sz="2200" dirty="0" err="1"/>
              <a:t>os_info</a:t>
            </a:r>
            <a:r>
              <a:rPr lang="en-US" sz="2200" dirty="0"/>
              <a:t>": {</a:t>
            </a:r>
          </a:p>
          <a:p>
            <a:r>
              <a:rPr lang="en-US" sz="2200" dirty="0"/>
              <a:t>      "</a:t>
            </a:r>
            <a:r>
              <a:rPr lang="en-US" sz="2200" dirty="0" err="1"/>
              <a:t>boot_device</a:t>
            </a:r>
            <a:r>
              <a:rPr lang="en-US" sz="2200" dirty="0"/>
              <a:t>": "\\Device\\HarddiskVolume1",</a:t>
            </a:r>
          </a:p>
          <a:p>
            <a:r>
              <a:rPr lang="en-US" sz="2200" dirty="0"/>
              <a:t>      "</a:t>
            </a:r>
            <a:r>
              <a:rPr lang="en-US" sz="2200" dirty="0" err="1"/>
              <a:t>build_number</a:t>
            </a:r>
            <a:r>
              <a:rPr lang="en-US" sz="2200" dirty="0"/>
              <a:t>": "9600",</a:t>
            </a:r>
          </a:p>
          <a:p>
            <a:r>
              <a:rPr lang="en-US" sz="2200" dirty="0"/>
              <a:t>      "</a:t>
            </a:r>
            <a:r>
              <a:rPr lang="en-US" sz="2200" dirty="0" err="1"/>
              <a:t>build_type</a:t>
            </a:r>
            <a:r>
              <a:rPr lang="en-US" sz="2200" dirty="0"/>
              <a:t>": "Multiprocessor Free",</a:t>
            </a:r>
          </a:p>
          <a:p>
            <a:r>
              <a:rPr lang="en-US" sz="2200" dirty="0"/>
              <a:t>      "caption": "Microsoft Windows Server 2012 R2 Standard",</a:t>
            </a:r>
          </a:p>
          <a:p>
            <a:r>
              <a:rPr lang="en-US" sz="2200" dirty="0"/>
              <a:t>      "</a:t>
            </a:r>
            <a:r>
              <a:rPr lang="en-US" sz="2200" dirty="0" err="1"/>
              <a:t>code_set</a:t>
            </a:r>
            <a:r>
              <a:rPr lang="en-US" sz="2200" dirty="0"/>
              <a:t>": "1252",</a:t>
            </a:r>
          </a:p>
          <a:p>
            <a:r>
              <a:rPr lang="en-US" sz="2200" dirty="0"/>
              <a:t>      "</a:t>
            </a:r>
            <a:r>
              <a:rPr lang="en-US" sz="2200" dirty="0" err="1"/>
              <a:t>country_code</a:t>
            </a:r>
            <a:r>
              <a:rPr lang="en-US" sz="2200" dirty="0"/>
              <a:t>": "1",</a:t>
            </a:r>
          </a:p>
          <a:p>
            <a:r>
              <a:rPr lang="en-US" sz="2200" dirty="0"/>
              <a:t>      "</a:t>
            </a:r>
            <a:r>
              <a:rPr lang="en-US" sz="2200" dirty="0" err="1"/>
              <a:t>creation_class_name</a:t>
            </a:r>
            <a:r>
              <a:rPr lang="en-US" sz="2200" dirty="0"/>
              <a:t>": "Win32_OperatingSystem",</a:t>
            </a:r>
          </a:p>
          <a:p>
            <a:r>
              <a:rPr lang="en-US" sz="2200" dirty="0"/>
              <a:t>      "</a:t>
            </a:r>
            <a:r>
              <a:rPr lang="en-US" sz="2200" dirty="0" err="1"/>
              <a:t>cs_creation_class_name</a:t>
            </a:r>
            <a:r>
              <a:rPr lang="en-US" sz="2200" dirty="0"/>
              <a:t>": "Win32_ComputerSystem",</a:t>
            </a:r>
          </a:p>
          <a:p>
            <a:r>
              <a:rPr lang="en-US" sz="2200" dirty="0"/>
              <a:t>      "</a:t>
            </a:r>
            <a:r>
              <a:rPr lang="en-US" sz="2200" dirty="0" err="1"/>
              <a:t>csd_version</a:t>
            </a:r>
            <a:r>
              <a:rPr lang="en-US" sz="2200" dirty="0"/>
              <a:t>": null,</a:t>
            </a:r>
          </a:p>
          <a:p>
            <a:r>
              <a:rPr lang="en-US" sz="2200" dirty="0"/>
              <a:t>      "</a:t>
            </a:r>
            <a:r>
              <a:rPr lang="en-US" sz="2200" dirty="0" err="1"/>
              <a:t>cs_name</a:t>
            </a:r>
            <a:r>
              <a:rPr lang="en-US" sz="2200" dirty="0"/>
              <a:t>": "WIN-VBVUUIACREJ",</a:t>
            </a:r>
          </a:p>
          <a:p>
            <a:r>
              <a:rPr lang="en-US" sz="2200" dirty="0"/>
              <a:t>…</a:t>
            </a:r>
          </a:p>
        </p:txBody>
      </p:sp>
      <p:sp>
        <p:nvSpPr>
          <p:cNvPr id="2" name="Title 1"/>
          <p:cNvSpPr>
            <a:spLocks noGrp="1"/>
          </p:cNvSpPr>
          <p:nvPr>
            <p:ph type="title"/>
          </p:nvPr>
        </p:nvSpPr>
        <p:spPr/>
        <p:txBody>
          <a:bodyPr/>
          <a:lstStyle/>
          <a:p>
            <a:r>
              <a:rPr lang="fi-FI" dirty="0"/>
              <a:t>GL: </a:t>
            </a:r>
            <a:r>
              <a:rPr lang="en-US" dirty="0"/>
              <a:t>Running </a:t>
            </a:r>
            <a:r>
              <a:rPr lang="en-US" dirty="0" err="1"/>
              <a:t>Ohai</a:t>
            </a:r>
            <a:r>
              <a:rPr lang="en-US" dirty="0"/>
              <a:t>!</a:t>
            </a:r>
          </a:p>
        </p:txBody>
      </p:sp>
      <p:sp>
        <p:nvSpPr>
          <p:cNvPr id="4" name="Text Placeholder 3"/>
          <p:cNvSpPr>
            <a:spLocks noGrp="1"/>
          </p:cNvSpPr>
          <p:nvPr>
            <p:ph type="body" sz="quarter" idx="11"/>
          </p:nvPr>
        </p:nvSpPr>
        <p:spPr/>
        <p:txBody>
          <a:bodyPr/>
          <a:lstStyle/>
          <a:p>
            <a:r>
              <a:rPr lang="en-US" dirty="0"/>
              <a:t>&gt; </a:t>
            </a:r>
            <a:r>
              <a:rPr lang="en-US" dirty="0" err="1"/>
              <a:t>ohai</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All About The System </a:t>
            </a:r>
          </a:p>
        </p:txBody>
      </p:sp>
      <p:sp>
        <p:nvSpPr>
          <p:cNvPr id="3" name="Subtitle 2"/>
          <p:cNvSpPr>
            <a:spLocks noGrp="1"/>
          </p:cNvSpPr>
          <p:nvPr>
            <p:ph type="subTitle" idx="1"/>
          </p:nvPr>
        </p:nvSpPr>
        <p:spPr/>
        <p:txBody>
          <a:bodyPr/>
          <a:lstStyle/>
          <a:p>
            <a:r>
              <a:rPr lang="en-US" dirty="0"/>
              <a:t>Ohai queries the operating system with a number of commands, similar to the ones demonstrated. </a:t>
            </a:r>
          </a:p>
          <a:p>
            <a:endParaRPr lang="en-US" dirty="0"/>
          </a:p>
          <a:p>
            <a:r>
              <a:rPr lang="en-US" dirty="0"/>
              <a:t>The data is presented in JSON (JavaScript Object Notation).</a:t>
            </a:r>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sz="2400" dirty="0">
                <a:hlinkClick r:id="rId3"/>
              </a:rPr>
              <a:t>http://docs.chef.io/ohai.html</a:t>
            </a:r>
            <a:endParaRPr lang="en-US" sz="2400" dirty="0"/>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ohai</a:t>
            </a:r>
            <a:r>
              <a:rPr lang="en-US" dirty="0"/>
              <a:t> + chef-client = &lt;3</a:t>
            </a:r>
          </a:p>
        </p:txBody>
      </p:sp>
      <p:sp>
        <p:nvSpPr>
          <p:cNvPr id="3" name="Subtitle 2"/>
          <p:cNvSpPr>
            <a:spLocks noGrp="1"/>
          </p:cNvSpPr>
          <p:nvPr>
            <p:ph type="subTitle" idx="1"/>
          </p:nvPr>
        </p:nvSpPr>
        <p:spPr/>
        <p:txBody>
          <a:bodyPr/>
          <a:lstStyle/>
          <a:p>
            <a:r>
              <a:rPr lang="en-US" dirty="0">
                <a:latin typeface="+mj-lt"/>
                <a:cs typeface="Courier New" panose="02070309020205020404" pitchFamily="49" charset="0"/>
              </a:rPr>
              <a:t>chef-client</a:t>
            </a:r>
            <a:r>
              <a:rPr lang="en-US" dirty="0">
                <a:latin typeface="+mj-lt"/>
              </a:rPr>
              <a:t> and </a:t>
            </a:r>
            <a:r>
              <a:rPr lang="en-US" dirty="0">
                <a:latin typeface="+mj-lt"/>
                <a:cs typeface="Courier New" panose="02070309020205020404" pitchFamily="49" charset="0"/>
              </a:rPr>
              <a:t>chef-apply</a:t>
            </a:r>
            <a:r>
              <a:rPr lang="en-US" dirty="0">
                <a:latin typeface="+mj-lt"/>
              </a:rPr>
              <a:t> automatically executes </a:t>
            </a:r>
            <a:r>
              <a:rPr lang="en-US" dirty="0" err="1">
                <a:latin typeface="+mj-lt"/>
                <a:cs typeface="Courier New" panose="02070309020205020404" pitchFamily="49" charset="0"/>
              </a:rPr>
              <a:t>ohai</a:t>
            </a:r>
            <a:r>
              <a:rPr lang="en-US" dirty="0">
                <a:latin typeface="+mj-lt"/>
                <a:cs typeface="Courier New" panose="02070309020205020404" pitchFamily="49" charset="0"/>
              </a:rPr>
              <a:t> </a:t>
            </a:r>
            <a:r>
              <a:rPr lang="en-US" dirty="0">
                <a:latin typeface="+mj-lt"/>
              </a:rPr>
              <a:t>and stores the data about the node in an object we can use within the recipes named </a:t>
            </a:r>
            <a:r>
              <a:rPr lang="en-US" dirty="0">
                <a:latin typeface="+mj-lt"/>
                <a:cs typeface="Courier New" panose="02070309020205020404" pitchFamily="49" charset="0"/>
              </a:rPr>
              <a:t>node</a:t>
            </a:r>
            <a:r>
              <a:rPr lang="en-US" dirty="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sz="2400" dirty="0">
                <a:hlinkClick r:id="rId3"/>
              </a:rPr>
              <a:t>http://docs.chef.io/ohai.html</a:t>
            </a:r>
            <a:endParaRPr lang="en-US" sz="2400" dirty="0"/>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marL="918610" lvl="1" indent="-609585">
              <a:buFont typeface="Wingdings" panose="05000000000000000000" pitchFamily="2" charset="2"/>
              <a:buChar char="Ø"/>
            </a:pPr>
            <a:r>
              <a:rPr lang="en-US" dirty="0"/>
              <a:t>Capture details about a system</a:t>
            </a:r>
          </a:p>
          <a:p>
            <a:pPr marL="918610" lvl="1" indent="-609585">
              <a:buFont typeface="Wingdings" panose="05000000000000000000" pitchFamily="2" charset="2"/>
              <a:buChar char="Ø"/>
            </a:pPr>
            <a:r>
              <a:rPr lang="en-US" dirty="0"/>
              <a:t>Use the node object within a recipe</a:t>
            </a:r>
          </a:p>
          <a:p>
            <a:pPr marL="918610" lvl="1" indent="-609585">
              <a:buFont typeface="Wingdings" panose="05000000000000000000" pitchFamily="2" charset="2"/>
              <a:buChar char="Ø"/>
            </a:pPr>
            <a:r>
              <a:rPr lang="en-US" dirty="0"/>
              <a:t>Use Ruby's string interpolation</a:t>
            </a:r>
          </a:p>
          <a:p>
            <a:pPr marL="918610" lvl="1" indent="-609585">
              <a:buFont typeface="Wingdings" panose="05000000000000000000" pitchFamily="2" charset="2"/>
              <a:buChar char="Ø"/>
            </a:pPr>
            <a:r>
              <a:rPr lang="en-US" dirty="0"/>
              <a:t>Update the version of a cookbook</a:t>
            </a:r>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a:t>
            </a:r>
            <a:r>
              <a:rPr lang="en-US"/>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the attributes found about the system. </a:t>
            </a:r>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sz="2400" dirty="0">
                <a:hlinkClick r:id="rId3"/>
              </a:rPr>
              <a:t>http://docs.chef.io/nodes.html#attributes</a:t>
            </a:r>
            <a:endParaRPr lang="en-US" sz="2400" dirty="0"/>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48116"/>
          </a:xfrm>
          <a:prstGeom prst="rect">
            <a:avLst/>
          </a:prstGeom>
          <a:ln>
            <a:solidFill>
              <a:schemeClr val="tx1"/>
            </a:solid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uk-UA"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ipaddress</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a:t>
            </a:r>
            <a:r>
              <a:rPr lang="hr-HR" b="1" dirty="0">
                <a:latin typeface="Courier New" panose="02070309020205020404" pitchFamily="49" charset="0"/>
                <a:cs typeface="Courier New" panose="02070309020205020404" pitchFamily="49" charset="0"/>
              </a:rPr>
              <a:t>172.31.21.21</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The Node</a:t>
            </a:r>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378591"/>
            <a:ext cx="14422967" cy="609144"/>
          </a:xfrm>
          <a:prstGeom prst="rect">
            <a:avLst/>
          </a:prstGeom>
          <a:ln>
            <a:solidFill>
              <a:schemeClr val="tx1"/>
            </a:solid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hostname</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WIN-KRQSVD3RFM7</a:t>
            </a:r>
          </a:p>
        </p:txBody>
      </p:sp>
      <p:sp>
        <p:nvSpPr>
          <p:cNvPr id="2" name="Footer Placeholder 1"/>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 name="Slide Number Placeholder 2"/>
          <p:cNvSpPr>
            <a:spLocks noGrp="1"/>
          </p:cNvSpPr>
          <p:nvPr>
            <p:ph type="sldNum" sz="quarter" idx="13"/>
          </p:nvPr>
        </p:nvSpPr>
        <p:spPr/>
        <p:txBody>
          <a:bodyPr/>
          <a:lstStyle/>
          <a:p>
            <a:fld id="{D3C6E21F-9381-4880-84FB-1E73165A9E9D}" type="slidenum">
              <a:rPr lang="en-US" smtClean="0"/>
              <a:pPr/>
              <a:t>22</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The Node</a:t>
            </a:r>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03602"/>
            <a:ext cx="14422967" cy="579814"/>
          </a:xfrm>
          <a:ln>
            <a:solidFill>
              <a:schemeClr val="tx1"/>
            </a:solidFill>
            <a:prstDash val="dash"/>
          </a:ln>
        </p:spPr>
        <p:txBody>
          <a:bodyPr anchor="ctr">
            <a:normAutofit/>
          </a:bodyPr>
          <a:lstStyle/>
          <a:p>
            <a:pPr marL="121917"/>
            <a:r>
              <a:rPr lang="en-US" sz="3200" b="1" dirty="0">
                <a:latin typeface="Courier New" panose="02070309020205020404" pitchFamily="49" charset="0"/>
                <a:cs typeface="Courier New" panose="02070309020205020404" pitchFamily="49" charset="0"/>
              </a:rPr>
              <a:t>"Memory: #{node[</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memory</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total</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a:t>
            </a:r>
            <a:r>
              <a:rPr lang="is-IS" b="1" dirty="0">
                <a:latin typeface="Courier New" panose="02070309020205020404" pitchFamily="49" charset="0"/>
                <a:cs typeface="Courier New" panose="02070309020205020404" pitchFamily="49" charset="0"/>
              </a:rPr>
              <a:t>7863920kB</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3"/>
          </p:nvPr>
        </p:nvSpPr>
        <p:spPr/>
        <p:txBody>
          <a:bodyPr/>
          <a:lstStyle/>
          <a:p>
            <a:fld id="{D3C6E21F-9381-4880-84FB-1E73165A9E9D}" type="slidenum">
              <a:rPr lang="en-US" smtClean="0"/>
              <a:pPr/>
              <a:t>23</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The Node</a:t>
            </a:r>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3918858"/>
            <a:ext cx="10974132" cy="2443914"/>
          </a:xfrm>
          <a:ln>
            <a:solidFill>
              <a:schemeClr val="tx2"/>
            </a:solidFill>
            <a:prstDash val="dash"/>
          </a:ln>
        </p:spPr>
        <p:txBody>
          <a:bodyPr/>
          <a:lstStyle/>
          <a:p>
            <a:r>
              <a:rPr lang="en-US" b="1" dirty="0" smtClean="0">
                <a:latin typeface="Courier New" panose="02070309020205020404" pitchFamily="49" charset="0"/>
                <a:cs typeface="Courier New" panose="02070309020205020404" pitchFamily="49" charset="0"/>
              </a:rPr>
              <a:t>To combine strings and variables:</a:t>
            </a:r>
          </a:p>
          <a:p>
            <a:pPr marL="571500" indent="-571500">
              <a:buFont typeface="Arial"/>
              <a:buChar char="•"/>
            </a:pPr>
            <a:r>
              <a:rPr lang="en-US" b="1" dirty="0" smtClean="0">
                <a:latin typeface="Courier New" panose="02070309020205020404" pitchFamily="49" charset="0"/>
                <a:cs typeface="Courier New" panose="02070309020205020404" pitchFamily="49" charset="0"/>
              </a:rPr>
              <a:t>Must be in double quotes</a:t>
            </a:r>
          </a:p>
          <a:p>
            <a:pPr marL="571500" indent="-571500">
              <a:buFont typeface="Arial"/>
              <a:buChar char="•"/>
            </a:pPr>
            <a:r>
              <a:rPr lang="en-US" b="1" dirty="0" smtClean="0">
                <a:latin typeface="Courier New" panose="02070309020205020404" pitchFamily="49" charset="0"/>
                <a:cs typeface="Courier New" panose="02070309020205020404" pitchFamily="49" charset="0"/>
              </a:rPr>
              <a:t>Uses </a:t>
            </a:r>
            <a:r>
              <a:rPr lang="en-US" b="1" dirty="0" smtClean="0">
                <a:solidFill>
                  <a:srgbClr val="FF0000"/>
                </a:solidFill>
                <a:latin typeface="Courier New" panose="02070309020205020404" pitchFamily="49" charset="0"/>
                <a:cs typeface="Courier New" panose="02070309020205020404" pitchFamily="49" charset="0"/>
              </a:rPr>
              <a:t>#</a:t>
            </a:r>
            <a:r>
              <a:rPr lang="en-US" b="1" dirty="0" smtClean="0">
                <a:solidFill>
                  <a:srgbClr val="0000FF"/>
                </a:solidFill>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variable</a:t>
            </a:r>
            <a:r>
              <a:rPr lang="en-US" b="1" dirty="0" smtClean="0">
                <a:solidFill>
                  <a:srgbClr val="0000FF"/>
                </a:solidFill>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notation</a:t>
            </a:r>
          </a:p>
          <a:p>
            <a:endParaRPr lang="en-US" b="1" dirty="0">
              <a:latin typeface="Courier New" panose="02070309020205020404" pitchFamily="49" charset="0"/>
              <a:cs typeface="Courier New" panose="02070309020205020404" pitchFamily="49" charset="0"/>
            </a:endParaRP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http://en.wikipedia.org/wiki/String_interpolation#Ruby</a:t>
            </a:r>
            <a:endParaRPr lang="en-US" dirty="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a:latin typeface="Courier New" panose="02070309020205020404" pitchFamily="49" charset="0"/>
                <a:cs typeface="Courier New" panose="02070309020205020404" pitchFamily="49" charset="0"/>
              </a:rPr>
              <a:t>apple_count</a:t>
            </a:r>
            <a:r>
              <a:rPr lang="en-US" b="1" dirty="0">
                <a:latin typeface="Courier New" panose="02070309020205020404" pitchFamily="49" charset="0"/>
                <a:cs typeface="Courier New" panose="02070309020205020404" pitchFamily="49" charset="0"/>
              </a:rPr>
              <a:t> = 4</a:t>
            </a:r>
          </a:p>
          <a:p>
            <a:r>
              <a:rPr lang="en-US" b="1" dirty="0">
                <a:latin typeface="Courier New" panose="02070309020205020404" pitchFamily="49" charset="0"/>
                <a:cs typeface="Courier New" panose="02070309020205020404" pitchFamily="49" charset="0"/>
              </a:rPr>
              <a:t>puts "I have </a:t>
            </a:r>
            <a:r>
              <a:rPr lang="en-US" b="1" dirty="0">
                <a:solidFill>
                  <a:srgbClr val="FF0000"/>
                </a:solidFill>
                <a:latin typeface="Courier New" panose="02070309020205020404" pitchFamily="49" charset="0"/>
                <a:cs typeface="Courier New" panose="02070309020205020404" pitchFamily="49" charset="0"/>
              </a:rPr>
              <a:t>#</a:t>
            </a:r>
            <a:r>
              <a:rPr lang="en-US" b="1" dirty="0">
                <a:solidFill>
                  <a:srgbClr val="0000FF"/>
                </a:solidFill>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a:solidFill>
                  <a:srgbClr val="0000FF"/>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apples"</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http://en.wikipedia.org/wiki/String_interpolation#Ruby</a:t>
            </a:r>
            <a:endParaRPr lang="en-US" dirty="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85832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a:latin typeface="Courier New" panose="02070309020205020404" pitchFamily="49" charset="0"/>
                <a:cs typeface="Courier New" panose="02070309020205020404" pitchFamily="49" charset="0"/>
              </a:rPr>
              <a:t>apple_count</a:t>
            </a:r>
            <a:r>
              <a:rPr lang="en-US" b="1" dirty="0">
                <a:latin typeface="Courier New" panose="02070309020205020404" pitchFamily="49" charset="0"/>
                <a:cs typeface="Courier New" panose="02070309020205020404" pitchFamily="49" charset="0"/>
              </a:rPr>
              <a:t> = 4</a:t>
            </a:r>
          </a:p>
          <a:p>
            <a:r>
              <a:rPr lang="en-US" b="1" dirty="0">
                <a:latin typeface="Courier New" panose="02070309020205020404" pitchFamily="49" charset="0"/>
                <a:cs typeface="Courier New" panose="02070309020205020404" pitchFamily="49" charset="0"/>
              </a:rPr>
              <a:t>puts </a:t>
            </a:r>
            <a:r>
              <a:rPr lang="en-US" b="1" dirty="0">
                <a:solidFill>
                  <a:srgbClr val="FF000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I have </a:t>
            </a:r>
            <a:r>
              <a:rPr lang="en-US" b="1" dirty="0">
                <a:solidFill>
                  <a:schemeClr val="tx2"/>
                </a:solidFill>
                <a:latin typeface="Courier New" panose="02070309020205020404" pitchFamily="49" charset="0"/>
                <a:cs typeface="Courier New" panose="02070309020205020404" pitchFamily="49" charset="0"/>
              </a:rPr>
              <a:t>#{</a:t>
            </a:r>
            <a:r>
              <a:rPr lang="en-US" b="1" dirty="0" err="1">
                <a:solidFill>
                  <a:schemeClr val="tx2"/>
                </a:solidFill>
                <a:latin typeface="Courier New" panose="02070309020205020404" pitchFamily="49" charset="0"/>
                <a:cs typeface="Courier New" panose="02070309020205020404" pitchFamily="49" charset="0"/>
              </a:rPr>
              <a:t>apple_count</a:t>
            </a:r>
            <a:r>
              <a:rPr lang="en-US" b="1" dirty="0">
                <a:solidFill>
                  <a:schemeClr val="tx2"/>
                </a:solidFill>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a:solidFill>
                  <a:srgbClr val="FF0000"/>
                </a:solidFill>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http://en.wikipedia.org/wiki/String_interpolation#Ruby</a:t>
            </a:r>
            <a:endParaRPr lang="en-US" dirty="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0"/>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a:latin typeface="Courier New" panose="02070309020205020404" pitchFamily="49" charset="0"/>
                <a:cs typeface="Courier New" panose="02070309020205020404" pitchFamily="49" charset="0"/>
              </a:rPr>
              <a:t>apple_count</a:t>
            </a:r>
            <a:r>
              <a:rPr lang="en-US" b="1" dirty="0">
                <a:latin typeface="Courier New" panose="02070309020205020404" pitchFamily="49" charset="0"/>
                <a:cs typeface="Courier New" panose="02070309020205020404" pitchFamily="49" charset="0"/>
              </a:rPr>
              <a:t> = 4</a:t>
            </a:r>
          </a:p>
          <a:p>
            <a:r>
              <a:rPr lang="en-US" b="1" dirty="0">
                <a:latin typeface="Courier New" panose="02070309020205020404" pitchFamily="49" charset="0"/>
                <a:cs typeface="Courier New" panose="02070309020205020404" pitchFamily="49" charset="0"/>
              </a:rPr>
              <a:t>puts "I have </a:t>
            </a:r>
            <a:r>
              <a:rPr lang="en-US" b="1" dirty="0">
                <a:solidFill>
                  <a:srgbClr val="FF0000"/>
                </a:solidFill>
                <a:latin typeface="Courier New" panose="02070309020205020404" pitchFamily="49" charset="0"/>
                <a:cs typeface="Courier New" panose="02070309020205020404" pitchFamily="49" charset="0"/>
              </a:rPr>
              <a:t>#</a:t>
            </a:r>
            <a:r>
              <a:rPr lang="en-US" b="1" dirty="0">
                <a:solidFill>
                  <a:schemeClr val="tx2"/>
                </a:solidFill>
                <a:latin typeface="Courier New" panose="02070309020205020404" pitchFamily="49" charset="0"/>
                <a:cs typeface="Courier New" panose="02070309020205020404" pitchFamily="49" charset="0"/>
              </a:rPr>
              <a:t>{</a:t>
            </a:r>
            <a:r>
              <a:rPr lang="en-US" b="1" dirty="0" err="1">
                <a:solidFill>
                  <a:schemeClr val="tx2"/>
                </a:solidFill>
                <a:latin typeface="Courier New" panose="02070309020205020404" pitchFamily="49" charset="0"/>
                <a:cs typeface="Courier New" panose="02070309020205020404" pitchFamily="49" charset="0"/>
              </a:rPr>
              <a:t>apple_count</a:t>
            </a:r>
            <a:r>
              <a:rPr lang="en-US" b="1" dirty="0" smtClean="0">
                <a:solidFill>
                  <a:schemeClr val="tx2"/>
                </a:solidFill>
                <a:latin typeface="Courier New" panose="02070309020205020404" pitchFamily="49" charset="0"/>
                <a:cs typeface="Courier New" panose="02070309020205020404" pitchFamily="49" charset="0"/>
              </a:rPr>
              <a:t>}</a:t>
            </a:r>
            <a:r>
              <a:rPr lang="en-US" b="1" dirty="0" smtClean="0">
                <a:solidFill>
                  <a:srgbClr val="0000FF"/>
                </a:solidFill>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apples</a:t>
            </a:r>
            <a:r>
              <a:rPr lang="en-US" b="1" dirty="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0"/>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a:latin typeface="Courier New" panose="02070309020205020404" pitchFamily="49" charset="0"/>
                <a:cs typeface="Courier New" panose="02070309020205020404" pitchFamily="49" charset="0"/>
              </a:rPr>
              <a:t>apple_count</a:t>
            </a:r>
            <a:r>
              <a:rPr lang="en-US" b="1" dirty="0">
                <a:latin typeface="Courier New" panose="02070309020205020404" pitchFamily="49" charset="0"/>
                <a:cs typeface="Courier New" panose="02070309020205020404" pitchFamily="49" charset="0"/>
              </a:rPr>
              <a:t> = 4</a:t>
            </a:r>
          </a:p>
          <a:p>
            <a:r>
              <a:rPr lang="en-US" b="1" dirty="0">
                <a:latin typeface="Courier New" panose="02070309020205020404" pitchFamily="49" charset="0"/>
                <a:cs typeface="Courier New" panose="02070309020205020404" pitchFamily="49" charset="0"/>
              </a:rPr>
              <a:t>puts "I have </a:t>
            </a:r>
            <a:r>
              <a:rPr lang="en-US" b="1" dirty="0">
                <a:solidFill>
                  <a:srgbClr val="000000"/>
                </a:solidFill>
                <a:latin typeface="Courier New" panose="02070309020205020404" pitchFamily="49" charset="0"/>
                <a:cs typeface="Courier New" panose="02070309020205020404" pitchFamily="49" charset="0"/>
              </a:rPr>
              <a:t>#</a:t>
            </a:r>
            <a:r>
              <a:rPr lang="en-US" b="1" dirty="0">
                <a:solidFill>
                  <a:srgbClr val="0000FF"/>
                </a:solidFill>
                <a:latin typeface="Courier New" panose="02070309020205020404" pitchFamily="49" charset="0"/>
                <a:cs typeface="Courier New" panose="02070309020205020404" pitchFamily="49" charset="0"/>
              </a:rPr>
              <a:t>{</a:t>
            </a:r>
            <a:r>
              <a:rPr lang="en-US" b="1" dirty="0" err="1">
                <a:solidFill>
                  <a:schemeClr val="tx2"/>
                </a:solidFill>
                <a:latin typeface="Courier New" panose="02070309020205020404" pitchFamily="49" charset="0"/>
                <a:cs typeface="Courier New" panose="02070309020205020404" pitchFamily="49" charset="0"/>
              </a:rPr>
              <a:t>apple_count</a:t>
            </a:r>
            <a:r>
              <a:rPr lang="en-US" b="1" dirty="0" smtClean="0">
                <a:solidFill>
                  <a:srgbClr val="0000FF"/>
                </a:solidFill>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apples</a:t>
            </a:r>
            <a:r>
              <a:rPr lang="en-US" b="1" dirty="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7211413"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0"/>
          <p:cNvSpPr>
            <a:spLocks noGrp="1"/>
          </p:cNvSpPr>
          <p:nvPr>
            <p:ph type="sldNum" sz="quarter" idx="13"/>
          </p:nvPr>
        </p:nvSpPr>
        <p:spPr/>
        <p:txBody>
          <a:bodyPr/>
          <a:lstStyle/>
          <a:p>
            <a:fld id="{D3C6E21F-9381-4880-84FB-1E73165A9E9D}" type="slidenum">
              <a:rPr lang="en-US" smtClean="0"/>
              <a:pPr/>
              <a:t>28</a:t>
            </a:fld>
            <a:endParaRPr lang="en-US" dirty="0"/>
          </a:p>
        </p:txBody>
      </p:sp>
      <p:cxnSp>
        <p:nvCxnSpPr>
          <p:cNvPr id="10" name="Straight Arrow Connector 9"/>
          <p:cNvCxnSpPr/>
          <p:nvPr/>
        </p:nvCxnSpPr>
        <p:spPr>
          <a:xfrm flipV="1">
            <a:off x="10629553" y="6099589"/>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304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a:latin typeface="Courier New" panose="02070309020205020404" pitchFamily="49" charset="0"/>
                <a:cs typeface="Courier New" panose="02070309020205020404" pitchFamily="49" charset="0"/>
              </a:rPr>
              <a:t>apple_count</a:t>
            </a:r>
            <a:r>
              <a:rPr lang="en-US" b="1" dirty="0">
                <a:latin typeface="Courier New" panose="02070309020205020404" pitchFamily="49" charset="0"/>
                <a:cs typeface="Courier New" panose="02070309020205020404" pitchFamily="49" charset="0"/>
              </a:rPr>
              <a:t> = 4</a:t>
            </a:r>
          </a:p>
          <a:p>
            <a:r>
              <a:rPr lang="en-US" b="1" dirty="0">
                <a:latin typeface="Courier New" panose="02070309020205020404" pitchFamily="49" charset="0"/>
                <a:cs typeface="Courier New" panose="02070309020205020404" pitchFamily="49" charset="0"/>
              </a:rPr>
              <a:t>puts "I have </a:t>
            </a:r>
            <a:r>
              <a:rPr lang="en-US" b="1" dirty="0">
                <a:solidFill>
                  <a:srgbClr val="FF0000"/>
                </a:solidFill>
                <a:latin typeface="Courier New" panose="02070309020205020404" pitchFamily="49" charset="0"/>
                <a:cs typeface="Courier New" panose="02070309020205020404" pitchFamily="49" charset="0"/>
              </a:rPr>
              <a:t>#</a:t>
            </a:r>
            <a:r>
              <a:rPr lang="en-US" b="1" dirty="0">
                <a:solidFill>
                  <a:srgbClr val="0000FF"/>
                </a:solidFill>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solidFill>
                  <a:srgbClr val="0000FF"/>
                </a:solidFill>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apples”</a:t>
            </a:r>
          </a:p>
          <a:p>
            <a:endParaRPr lang="en-US" b="1" dirty="0">
              <a:latin typeface="Courier New" panose="02070309020205020404" pitchFamily="49" charset="0"/>
              <a:cs typeface="Courier New" panose="02070309020205020404" pitchFamily="49" charset="0"/>
            </a:endParaRPr>
          </a:p>
          <a:p>
            <a:r>
              <a:rPr lang="en-US" b="1" dirty="0" err="1" smtClean="0">
                <a:latin typeface="Courier New" panose="02070309020205020404" pitchFamily="49" charset="0"/>
                <a:cs typeface="Courier New" panose="02070309020205020404" pitchFamily="49" charset="0"/>
              </a:rPr>
              <a:t>Output:"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have 4 apples”</a:t>
            </a:r>
            <a:endParaRPr lang="en-US" b="1" dirty="0">
              <a:latin typeface="Courier New" panose="02070309020205020404" pitchFamily="49" charset="0"/>
              <a:cs typeface="Courier New" panose="02070309020205020404" pitchFamily="49" charset="0"/>
            </a:endParaRP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0"/>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7044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Details About the System</a:t>
            </a:r>
          </a:p>
        </p:txBody>
      </p:sp>
      <p:sp>
        <p:nvSpPr>
          <p:cNvPr id="3" name="Text Placeholder 2"/>
          <p:cNvSpPr>
            <a:spLocks noGrp="1"/>
          </p:cNvSpPr>
          <p:nvPr>
            <p:ph type="body" sz="quarter" idx="10"/>
          </p:nvPr>
        </p:nvSpPr>
        <p:spPr>
          <a:xfrm>
            <a:off x="3012273" y="5989430"/>
            <a:ext cx="11318532" cy="2071728"/>
          </a:xfrm>
        </p:spPr>
        <p:txBody>
          <a:bodyPr>
            <a:normAutofit/>
          </a:bodyPr>
          <a:lstStyle/>
          <a:p>
            <a:pPr marL="380990" indent="-380990">
              <a:buFont typeface="Wingdings" charset="2"/>
              <a:buChar char="q"/>
            </a:pPr>
            <a:r>
              <a:rPr lang="en-US" dirty="0"/>
              <a:t>Find out various details about the system</a:t>
            </a:r>
          </a:p>
          <a:p>
            <a:pPr marL="380990" indent="-380990">
              <a:buFont typeface="Wingdings" charset="2"/>
              <a:buChar char="q"/>
            </a:pPr>
            <a:r>
              <a:rPr lang="en-US" dirty="0"/>
              <a:t>Update the web page file </a:t>
            </a:r>
            <a:r>
              <a:rPr lang="en-US" dirty="0" smtClean="0"/>
              <a:t>contents </a:t>
            </a:r>
            <a:r>
              <a:rPr lang="en-US" dirty="0"/>
              <a:t>in the "</a:t>
            </a:r>
            <a:r>
              <a:rPr lang="en-US" dirty="0" err="1"/>
              <a:t>myiis</a:t>
            </a:r>
            <a:r>
              <a:rPr lang="en-US" dirty="0"/>
              <a:t>" </a:t>
            </a:r>
            <a:r>
              <a:rPr lang="en-US" dirty="0" smtClean="0"/>
              <a:t>cookbook </a:t>
            </a:r>
            <a:r>
              <a:rPr lang="en-US" dirty="0"/>
              <a:t>to include system details</a:t>
            </a:r>
          </a:p>
          <a:p>
            <a:pPr marL="380990" indent="-380990">
              <a:buFont typeface="Wingdings" charset="2"/>
              <a:buChar char="q"/>
            </a:pPr>
            <a:r>
              <a:rPr lang="en-US" dirty="0"/>
              <a:t>Use chef-client to locally apply the "</a:t>
            </a:r>
            <a:r>
              <a:rPr lang="en-US" dirty="0" err="1"/>
              <a:t>myiis</a:t>
            </a:r>
            <a:r>
              <a:rPr lang="en-US" dirty="0"/>
              <a:t>" cookbook's default recipe</a:t>
            </a:r>
          </a:p>
        </p:txBody>
      </p:sp>
      <p:sp>
        <p:nvSpPr>
          <p:cNvPr id="4" name="Content Placeholder 3"/>
          <p:cNvSpPr>
            <a:spLocks noGrp="1"/>
          </p:cNvSpPr>
          <p:nvPr>
            <p:ph sz="quarter" idx="11"/>
          </p:nvPr>
        </p:nvSpPr>
        <p:spPr/>
        <p:txBody>
          <a:bodyPr/>
          <a:lstStyle/>
          <a:p>
            <a:r>
              <a:rPr lang="en-US" dirty="0"/>
              <a:t>Displaying system details in the default web page definitely sounds useful.</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Using Node Attributes</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Update the web page file contents, in the "</a:t>
            </a:r>
            <a:r>
              <a:rPr lang="en-US" dirty="0" err="1"/>
              <a:t>myiis</a:t>
            </a:r>
            <a:r>
              <a:rPr lang="en-US" dirty="0"/>
              <a:t>" cookbook, to include system details from node attributes.</a:t>
            </a:r>
          </a:p>
        </p:txBody>
      </p:sp>
      <p:sp>
        <p:nvSpPr>
          <p:cNvPr id="4" name="Content Placeholder 3"/>
          <p:cNvSpPr>
            <a:spLocks noGrp="1"/>
          </p:cNvSpPr>
          <p:nvPr>
            <p:ph sz="quarter" idx="11"/>
          </p:nvPr>
        </p:nvSpPr>
        <p:spPr/>
        <p:txBody>
          <a:bodyPr>
            <a:normAutofit fontScale="92500" lnSpcReduction="10000"/>
          </a:bodyPr>
          <a:lstStyle/>
          <a:p>
            <a:r>
              <a:rPr lang="en-US" dirty="0"/>
              <a:t>Hard-coding the values was a start, but a better approach would be to replace with the dynamic values found from Ohai.</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603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Using the Node's Attributes</a:t>
            </a:r>
          </a:p>
        </p:txBody>
      </p:sp>
      <p:sp>
        <p:nvSpPr>
          <p:cNvPr id="3" name="Content Placeholder 2"/>
          <p:cNvSpPr>
            <a:spLocks noGrp="1"/>
          </p:cNvSpPr>
          <p:nvPr>
            <p:ph sz="quarter" idx="10"/>
          </p:nvPr>
        </p:nvSpPr>
        <p:spPr/>
        <p:txBody>
          <a:bodyPr>
            <a:noAutofit/>
          </a:bodyPr>
          <a:lstStyle/>
          <a:p>
            <a:r>
              <a:rPr lang="en-US" sz="2400" dirty="0"/>
              <a:t># ... POWERSHELL_SCRIPT RESOURCE ...</a:t>
            </a:r>
          </a:p>
          <a:p>
            <a:endParaRPr lang="en-US" sz="2400" dirty="0"/>
          </a:p>
          <a:p>
            <a:r>
              <a:rPr lang="en-US" sz="2400" dirty="0"/>
              <a:t>file 'c:\</a:t>
            </a:r>
            <a:r>
              <a:rPr lang="en-US" sz="2400" dirty="0" err="1"/>
              <a:t>inetpub</a:t>
            </a:r>
            <a:r>
              <a:rPr lang="en-US" sz="2400" dirty="0"/>
              <a:t>\</a:t>
            </a:r>
            <a:r>
              <a:rPr lang="en-US" sz="2400" dirty="0" err="1"/>
              <a:t>wwwroot</a:t>
            </a:r>
            <a:r>
              <a:rPr lang="en-US" sz="2400" dirty="0"/>
              <a:t>\</a:t>
            </a:r>
            <a:r>
              <a:rPr lang="en-US" sz="2400" dirty="0" err="1"/>
              <a:t>Default.htm</a:t>
            </a:r>
            <a:r>
              <a:rPr lang="en-US" sz="2400" dirty="0"/>
              <a:t>' do</a:t>
            </a:r>
          </a:p>
          <a:p>
            <a:r>
              <a:rPr lang="en-US" sz="2400" dirty="0"/>
              <a:t>  content "&lt;h1&gt;Hello, world!&lt;/h1&gt;</a:t>
            </a:r>
          </a:p>
          <a:p>
            <a:r>
              <a:rPr lang="en-US" sz="2400" dirty="0"/>
              <a:t>&lt;h2&gt;</a:t>
            </a:r>
            <a:r>
              <a:rPr lang="en-US" sz="2400" dirty="0" err="1"/>
              <a:t>ipaddress</a:t>
            </a:r>
            <a:r>
              <a:rPr lang="en-US" sz="2400" dirty="0"/>
              <a:t>: #{node['</a:t>
            </a:r>
            <a:r>
              <a:rPr lang="en-US" sz="2400" dirty="0" err="1"/>
              <a:t>ipaddress</a:t>
            </a:r>
            <a:r>
              <a:rPr lang="en-US" sz="2400" dirty="0"/>
              <a:t>']}&lt;/h2&gt;</a:t>
            </a:r>
          </a:p>
          <a:p>
            <a:r>
              <a:rPr lang="en-US" sz="2400" dirty="0"/>
              <a:t>&lt;h2&gt;hostname: #{node['hostname']}&lt;/h2&gt;</a:t>
            </a:r>
          </a:p>
          <a:p>
            <a:r>
              <a:rPr lang="en-US" sz="2400" dirty="0"/>
              <a:t>&lt;h2&gt;total memory: #{node['memory']['total']}&lt;/</a:t>
            </a:r>
            <a:r>
              <a:rPr lang="en-US" sz="2400"/>
              <a:t>h2</a:t>
            </a:r>
            <a:r>
              <a:rPr lang="en-US" sz="2400" smtClean="0"/>
              <a:t>&gt;"</a:t>
            </a:r>
            <a:endParaRPr lang="en-US" sz="2400" dirty="0"/>
          </a:p>
          <a:p>
            <a:r>
              <a:rPr lang="en-US" sz="2400" dirty="0"/>
              <a:t>end</a:t>
            </a:r>
          </a:p>
          <a:p>
            <a:endParaRPr lang="en-US" sz="2400" dirty="0"/>
          </a:p>
          <a:p>
            <a:r>
              <a:rPr lang="en-US" sz="2400" dirty="0"/>
              <a:t># ... SERVICE RESOURCE ...</a:t>
            </a:r>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myiis</a:t>
            </a:r>
            <a:r>
              <a:rPr lang="en-US" sz="3733" dirty="0"/>
              <a:t>\recipe\</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
        <p:nvSpPr>
          <p:cNvPr id="17" name="Text Placeholder 5"/>
          <p:cNvSpPr>
            <a:spLocks noGrp="1"/>
          </p:cNvSpPr>
          <p:nvPr>
            <p:ph type="body" sz="quarter" idx="13"/>
          </p:nvPr>
        </p:nvSpPr>
        <p:spPr>
          <a:xfrm>
            <a:off x="1108075" y="3448905"/>
            <a:ext cx="14404975" cy="2389188"/>
          </a:xfrm>
        </p:spPr>
        <p:txBody>
          <a:bodyPr/>
          <a:lstStyle/>
          <a:p>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Using Node Attributes</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web page file contents, in the "</a:t>
            </a:r>
            <a:r>
              <a:rPr lang="en-US" dirty="0" err="1"/>
              <a:t>myiis</a:t>
            </a:r>
            <a:r>
              <a:rPr lang="en-US" dirty="0"/>
              <a:t>" cookbook, to include system details from node attributes.</a:t>
            </a:r>
          </a:p>
        </p:txBody>
      </p:sp>
      <p:sp>
        <p:nvSpPr>
          <p:cNvPr id="4" name="Content Placeholder 3"/>
          <p:cNvSpPr>
            <a:spLocks noGrp="1"/>
          </p:cNvSpPr>
          <p:nvPr>
            <p:ph sz="quarter" idx="11"/>
          </p:nvPr>
        </p:nvSpPr>
        <p:spPr/>
        <p:txBody>
          <a:bodyPr>
            <a:normAutofit/>
          </a:bodyPr>
          <a:lstStyle/>
          <a:p>
            <a:r>
              <a:rPr lang="en-US" dirty="0"/>
              <a:t>That feels much better!</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2863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Verify the Changes</a:t>
            </a:r>
          </a:p>
        </p:txBody>
      </p:sp>
      <p:sp>
        <p:nvSpPr>
          <p:cNvPr id="3" name="Text Placeholder 2"/>
          <p:cNvSpPr>
            <a:spLocks noGrp="1"/>
          </p:cNvSpPr>
          <p:nvPr>
            <p:ph type="subTitle" idx="1"/>
          </p:nvPr>
        </p:nvSpPr>
        <p:spPr>
          <a:xfrm>
            <a:off x="3013753" y="3506118"/>
            <a:ext cx="10974132" cy="5008845"/>
          </a:xfrm>
        </p:spPr>
        <p:txBody>
          <a:bodyPr/>
          <a:lstStyle/>
          <a:p>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a:t>
            </a:r>
            <a:r>
              <a:rPr lang="en-US" sz="3200" dirty="0" err="1">
                <a:latin typeface="+mj-lt"/>
              </a:rPr>
              <a:t>myiis</a:t>
            </a:r>
            <a:r>
              <a:rPr lang="en-US" sz="3200" dirty="0">
                <a:latin typeface="+mj-lt"/>
              </a:rPr>
              <a:t>"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36986"/>
            <a:ext cx="14423693" cy="5251866"/>
          </a:xfrm>
        </p:spPr>
        <p:txBody>
          <a:bodyPr/>
          <a:lstStyle/>
          <a:p>
            <a:r>
              <a:rPr lang="en-US" dirty="0"/>
              <a:t>Converging 3 resources</a:t>
            </a:r>
          </a:p>
          <a:p>
            <a:r>
              <a:rPr lang="en-US" dirty="0"/>
              <a:t>Recipe: </a:t>
            </a:r>
            <a:r>
              <a:rPr lang="en-US" dirty="0" err="1"/>
              <a:t>myiis</a:t>
            </a:r>
            <a:r>
              <a:rPr lang="en-US" dirty="0"/>
              <a:t>::server</a:t>
            </a:r>
          </a:p>
          <a:p>
            <a:r>
              <a:rPr lang="en-US" dirty="0"/>
              <a:t>  * </a:t>
            </a:r>
            <a:r>
              <a:rPr lang="en-US" dirty="0" err="1"/>
              <a:t>powershell_script</a:t>
            </a:r>
            <a:r>
              <a:rPr lang="en-US" dirty="0"/>
              <a:t>[Install IIS] action run</a:t>
            </a:r>
          </a:p>
          <a:p>
            <a:r>
              <a:rPr lang="en-US" dirty="0"/>
              <a:t>    - execute "C:\Windows\system32\WindowsPowerShell\v1.0\powershell.exe" -</a:t>
            </a:r>
            <a:r>
              <a:rPr lang="en-US" dirty="0" err="1"/>
              <a:t>NoLogo</a:t>
            </a:r>
            <a:r>
              <a:rPr lang="en-US" dirty="0"/>
              <a:t> -</a:t>
            </a:r>
            <a:r>
              <a:rPr lang="en-US" dirty="0" err="1"/>
              <a:t>NonInteractive</a:t>
            </a:r>
            <a:r>
              <a:rPr lang="en-US" dirty="0"/>
              <a:t> -</a:t>
            </a:r>
            <a:r>
              <a:rPr lang="en-US" dirty="0" err="1"/>
              <a:t>NoProfile</a:t>
            </a:r>
            <a:r>
              <a:rPr lang="en-US" dirty="0"/>
              <a:t> -</a:t>
            </a:r>
            <a:r>
              <a:rPr lang="en-US" dirty="0" err="1"/>
              <a:t>ExecutionPolicy</a:t>
            </a:r>
            <a:r>
              <a:rPr lang="en-US" dirty="0"/>
              <a:t> Bypass -</a:t>
            </a:r>
            <a:r>
              <a:rPr lang="en-US" dirty="0" err="1"/>
              <a:t>InputFormat</a:t>
            </a:r>
            <a:r>
              <a:rPr lang="en-US" dirty="0"/>
              <a:t> Non</a:t>
            </a:r>
          </a:p>
          <a:p>
            <a:r>
              <a:rPr lang="en-US" dirty="0"/>
              <a:t>e -File "C:/tmp/chef-script20180919-3724-1wk70vt.ps1"</a:t>
            </a:r>
          </a:p>
          <a:p>
            <a:r>
              <a:rPr lang="en-US" dirty="0"/>
              <a:t>  * file[C:\inetpub\wwwroot\Default.htm] action create</a:t>
            </a:r>
          </a:p>
          <a:p>
            <a:r>
              <a:rPr lang="en-US" dirty="0"/>
              <a:t>    - update content in file C:\inetpub\wwwroot\Default.htm from f37fdd to 38be49</a:t>
            </a:r>
          </a:p>
          <a:p>
            <a:r>
              <a:rPr lang="en-US" dirty="0"/>
              <a:t>    --- C:\inetpub\wwwroot\</a:t>
            </a:r>
            <a:r>
              <a:rPr lang="en-US" dirty="0" err="1"/>
              <a:t>Default.htm</a:t>
            </a:r>
            <a:r>
              <a:rPr lang="en-US" dirty="0"/>
              <a:t>  2018-09-19 17:25:01.000000000 +0000</a:t>
            </a:r>
          </a:p>
          <a:p>
            <a:r>
              <a:rPr lang="en-US" dirty="0"/>
              <a:t>    +++ C:\inetpub\wwwroot/chef-Default20180919-3724-1mczbah.htm        2018-09-19 17:34:44.000000000 +0000</a:t>
            </a:r>
          </a:p>
        </p:txBody>
      </p:sp>
      <p:sp>
        <p:nvSpPr>
          <p:cNvPr id="3" name="Title 2"/>
          <p:cNvSpPr>
            <a:spLocks noGrp="1"/>
          </p:cNvSpPr>
          <p:nvPr>
            <p:ph type="title"/>
          </p:nvPr>
        </p:nvSpPr>
        <p:spPr>
          <a:xfrm>
            <a:off x="228602" y="332509"/>
            <a:ext cx="16256000" cy="755259"/>
          </a:xfrm>
        </p:spPr>
        <p:txBody>
          <a:bodyPr>
            <a:normAutofit/>
          </a:bodyPr>
          <a:lstStyle/>
          <a:p>
            <a:r>
              <a:rPr lang="en-US" sz="5400" dirty="0"/>
              <a:t>Lab: Apply the '</a:t>
            </a:r>
            <a:r>
              <a:rPr lang="en-US" sz="5400" dirty="0" err="1"/>
              <a:t>myiis</a:t>
            </a:r>
            <a:r>
              <a:rPr lang="en-US" sz="5400" dirty="0"/>
              <a:t>' Cookbook's Default Recipe</a:t>
            </a:r>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&gt; </a:t>
            </a:r>
            <a:r>
              <a:rPr lang="en-US" sz="3200" dirty="0"/>
              <a:t>cd ~</a:t>
            </a:r>
          </a:p>
          <a:p>
            <a:r>
              <a:rPr lang="en-US" sz="3200" dirty="0"/>
              <a:t>&gt; chef-client </a:t>
            </a:r>
            <a:r>
              <a:rPr lang="mr-IN" sz="3200" dirty="0" smtClean="0"/>
              <a:t>–</a:t>
            </a:r>
            <a:r>
              <a:rPr lang="en-US" sz="3200" dirty="0" smtClean="0"/>
              <a:t>z -</a:t>
            </a:r>
            <a:r>
              <a:rPr lang="en-US" sz="3200" dirty="0"/>
              <a:t>r "recipe[</a:t>
            </a:r>
            <a:r>
              <a:rPr lang="en-US" sz="3200" dirty="0" err="1"/>
              <a:t>myiis</a:t>
            </a:r>
            <a:r>
              <a:rPr lang="en-US" sz="3200" dirty="0"/>
              <a: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a:t>Change Means a New Version</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Determine the new version number</a:t>
            </a:r>
          </a:p>
          <a:p>
            <a:pPr marL="380990" indent="-380990">
              <a:buFont typeface="Wingdings" charset="2"/>
              <a:buChar char="q"/>
            </a:pPr>
            <a:r>
              <a:rPr lang="en-US" dirty="0"/>
              <a:t>Update the version of the "</a:t>
            </a:r>
            <a:r>
              <a:rPr lang="en-US" dirty="0" err="1"/>
              <a:t>myiis</a:t>
            </a:r>
            <a:r>
              <a:rPr lang="en-US" dirty="0"/>
              <a:t>" cookbook</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a:t>Let’s bump the cookbook’s version number</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Cookbook Versions</a:t>
            </a:r>
          </a:p>
        </p:txBody>
      </p:sp>
      <p:sp>
        <p:nvSpPr>
          <p:cNvPr id="3" name="Subtitle 2"/>
          <p:cNvSpPr>
            <a:spLocks noGrp="1"/>
          </p:cNvSpPr>
          <p:nvPr>
            <p:ph type="subTitle" idx="1"/>
          </p:nvPr>
        </p:nvSpPr>
        <p:spPr>
          <a:xfrm>
            <a:off x="3013753" y="3506117"/>
            <a:ext cx="10974132" cy="4057439"/>
          </a:xfrm>
        </p:spPr>
        <p:txBody>
          <a:bodyPr/>
          <a:lstStyle/>
          <a:p>
            <a:r>
              <a:rPr lang="en-US" dirty="0"/>
              <a:t>A cookbook version represents a set of functionality that is different from the cookbook on which it is based. </a:t>
            </a:r>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https://docs.chef.io/cookbook_versions.html</a:t>
            </a:r>
            <a:endParaRPr lang="en-US" sz="2400" dirty="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Semantic Versions</a:t>
            </a:r>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http://semver.org</a:t>
            </a:r>
            <a:endParaRPr lang="en-US" sz="2400" dirty="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Major, Minor, or Patch?</a:t>
            </a:r>
          </a:p>
        </p:txBody>
      </p:sp>
      <p:sp>
        <p:nvSpPr>
          <p:cNvPr id="3" name="Subtitle 2"/>
          <p:cNvSpPr>
            <a:spLocks noGrp="1"/>
          </p:cNvSpPr>
          <p:nvPr>
            <p:ph type="subTitle" idx="1"/>
          </p:nvPr>
        </p:nvSpPr>
        <p:spPr/>
        <p:txBody>
          <a:bodyPr/>
          <a:lstStyle/>
          <a:p>
            <a:r>
              <a:rPr lang="en-US" dirty="0"/>
              <a:t>What kind of changes did you make to the cookbook?</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a:t>Change Means a New Version</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Determine the new version number</a:t>
            </a:r>
          </a:p>
          <a:p>
            <a:pPr marL="380990" indent="-380990">
              <a:buFont typeface="Wingdings" charset="2"/>
              <a:buChar char="q"/>
            </a:pPr>
            <a:r>
              <a:rPr lang="en-US" dirty="0"/>
              <a:t>Update the version of the "</a:t>
            </a:r>
            <a:r>
              <a:rPr lang="en-US" dirty="0" err="1"/>
              <a:t>myiis</a:t>
            </a:r>
            <a:r>
              <a:rPr lang="en-US" dirty="0"/>
              <a:t>" cookbook</a:t>
            </a:r>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a:t>Let’s bump the version number</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9326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Some Useful System Data</a:t>
            </a:r>
          </a:p>
        </p:txBody>
      </p:sp>
      <p:sp>
        <p:nvSpPr>
          <p:cNvPr id="3" name="Subtitle 2"/>
          <p:cNvSpPr>
            <a:spLocks noGrp="1"/>
          </p:cNvSpPr>
          <p:nvPr>
            <p:ph type="subTitle" idx="1"/>
          </p:nvPr>
        </p:nvSpPr>
        <p:spPr/>
        <p:txBody>
          <a:bodyPr/>
          <a:lstStyle/>
          <a:p>
            <a:pPr marL="609585" indent="-609585">
              <a:buFont typeface="Courier New" charset="0"/>
              <a:buChar char="o"/>
            </a:pPr>
            <a:r>
              <a:rPr lang="en-US" dirty="0"/>
              <a:t>IP Address</a:t>
            </a:r>
          </a:p>
          <a:p>
            <a:pPr marL="609585" indent="-609585">
              <a:buFont typeface="Courier New" charset="0"/>
              <a:buChar char="o"/>
            </a:pPr>
            <a:r>
              <a:rPr lang="en-US" dirty="0"/>
              <a:t>hostname</a:t>
            </a:r>
          </a:p>
          <a:p>
            <a:pPr marL="609585" indent="-609585">
              <a:buFont typeface="Courier New" charset="0"/>
              <a:buChar char="o"/>
            </a:pPr>
            <a:r>
              <a:rPr lang="en-US" dirty="0" smtClean="0"/>
              <a:t>Memory</a:t>
            </a:r>
            <a:endParaRPr lang="en-US" dirty="0"/>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66842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Update the Cookbook Version</a:t>
            </a:r>
          </a:p>
        </p:txBody>
      </p:sp>
      <p:sp>
        <p:nvSpPr>
          <p:cNvPr id="3" name="Content Placeholder 2"/>
          <p:cNvSpPr>
            <a:spLocks noGrp="1"/>
          </p:cNvSpPr>
          <p:nvPr>
            <p:ph sz="quarter" idx="10"/>
          </p:nvPr>
        </p:nvSpPr>
        <p:spPr/>
        <p:txBody>
          <a:bodyPr/>
          <a:lstStyle/>
          <a:p>
            <a:r>
              <a:rPr lang="en-US" dirty="0"/>
              <a:t>name             '</a:t>
            </a:r>
            <a:r>
              <a:rPr lang="en-US" dirty="0" err="1"/>
              <a:t>myiis</a:t>
            </a:r>
            <a:r>
              <a:rPr lang="en-US" dirty="0"/>
              <a:t>'</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a:t>myiis</a:t>
            </a:r>
            <a:r>
              <a:rPr lang="en-US" dirty="0"/>
              <a:t>'</a:t>
            </a:r>
          </a:p>
          <a:p>
            <a:r>
              <a:rPr lang="en-US" dirty="0" err="1"/>
              <a:t>long_description</a:t>
            </a:r>
            <a:r>
              <a:rPr lang="en-US" dirty="0"/>
              <a:t> 'Installs/Configures </a:t>
            </a:r>
            <a:r>
              <a:rPr lang="en-US" dirty="0" err="1"/>
              <a:t>myiis</a:t>
            </a:r>
            <a:r>
              <a:rPr lang="en-US" dirty="0"/>
              <a:t>'</a:t>
            </a:r>
          </a:p>
          <a:p>
            <a:r>
              <a:rPr lang="en-US" dirty="0"/>
              <a:t>version          '0.2.0'</a:t>
            </a:r>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myiis</a:t>
            </a:r>
            <a:r>
              <a:rPr lang="en-US" sz="3733" dirty="0"/>
              <a:t>\</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a:t>What is the major difference between a single-quoted string and a double-quoted string?</a:t>
            </a:r>
          </a:p>
          <a:p>
            <a:endParaRPr lang="en-US" dirty="0"/>
          </a:p>
          <a:p>
            <a:r>
              <a:rPr lang="en-US" dirty="0"/>
              <a:t>How are the details about the system available within a recipe?</a:t>
            </a:r>
          </a:p>
          <a:p>
            <a:endParaRPr lang="en-US" dirty="0"/>
          </a:p>
          <a:p>
            <a:r>
              <a:rPr lang="en-US" dirty="0"/>
              <a:t>How does the version number help convey information about the state of the cookbook?</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a:xfrm>
            <a:off x="3013753" y="3505070"/>
            <a:ext cx="10974132" cy="4588716"/>
          </a:xfrm>
        </p:spPr>
        <p:txBody>
          <a:bodyPr/>
          <a:lstStyle/>
          <a:p>
            <a:r>
              <a:rPr lang="en-US" dirty="0"/>
              <a:t>What questions can we help you answer?</a:t>
            </a:r>
          </a:p>
          <a:p>
            <a:endParaRPr lang="en-US" dirty="0"/>
          </a:p>
          <a:p>
            <a:pPr marL="609585" indent="-609585">
              <a:buFont typeface="Arial"/>
              <a:buChar char="•"/>
            </a:pPr>
            <a:r>
              <a:rPr lang="en-US" dirty="0" err="1"/>
              <a:t>Ohai</a:t>
            </a:r>
            <a:endParaRPr lang="en-US" dirty="0"/>
          </a:p>
          <a:p>
            <a:pPr marL="609585" indent="-609585">
              <a:buFont typeface="Arial"/>
              <a:buChar char="•"/>
            </a:pPr>
            <a:r>
              <a:rPr lang="en-US" dirty="0"/>
              <a:t>Node Object</a:t>
            </a:r>
          </a:p>
          <a:p>
            <a:pPr marL="609585" indent="-609585">
              <a:buFont typeface="Arial"/>
              <a:buChar char="•"/>
            </a:pPr>
            <a:r>
              <a:rPr lang="en-US" dirty="0"/>
              <a:t>Node Attributes</a:t>
            </a:r>
          </a:p>
          <a:p>
            <a:pPr marL="609585" indent="-609585">
              <a:buFont typeface="Arial"/>
              <a:buChar char="•"/>
            </a:pPr>
            <a:r>
              <a:rPr lang="en-US" dirty="0"/>
              <a:t>String Interpolation</a:t>
            </a:r>
          </a:p>
          <a:p>
            <a:pPr marL="609585" indent="-609585">
              <a:buFont typeface="Arial"/>
              <a:buChar char="•"/>
            </a:pPr>
            <a:r>
              <a:rPr lang="en-US" dirty="0"/>
              <a:t>Semantic Versions</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2"/>
            <a:ext cx="14423693" cy="5721133"/>
          </a:xfrm>
        </p:spPr>
        <p:txBody>
          <a:bodyPr>
            <a:normAutofit/>
          </a:bodyPr>
          <a:lstStyle/>
          <a:p>
            <a:r>
              <a:rPr lang="en-US" dirty="0"/>
              <a:t>Windows IP Configuration</a:t>
            </a:r>
          </a:p>
          <a:p>
            <a:endParaRPr lang="en-US" dirty="0"/>
          </a:p>
          <a:p>
            <a:r>
              <a:rPr lang="en-US" dirty="0"/>
              <a:t>Ethernet adapter Ethernet 2:</a:t>
            </a:r>
          </a:p>
          <a:p>
            <a:endParaRPr lang="en-US" dirty="0"/>
          </a:p>
          <a:p>
            <a:r>
              <a:rPr lang="en-US" dirty="0"/>
              <a:t>   Connection-specific DNS Suffix  . : ec2.internal</a:t>
            </a:r>
          </a:p>
          <a:p>
            <a:r>
              <a:rPr lang="en-US" dirty="0"/>
              <a:t>   Link-local IPv6 Address . . . . . : fe80::2da8:4ba7:45e2:e863%21</a:t>
            </a:r>
          </a:p>
          <a:p>
            <a:r>
              <a:rPr lang="en-US" dirty="0"/>
              <a:t>   IPv4 Address. . . . . . . . . . . : 172.31.21.21</a:t>
            </a:r>
          </a:p>
          <a:p>
            <a:r>
              <a:rPr lang="en-US" dirty="0"/>
              <a:t>   Subnet Mask . . . . . . . . . . . : 255.255.240.0</a:t>
            </a:r>
          </a:p>
          <a:p>
            <a:r>
              <a:rPr lang="en-US" dirty="0"/>
              <a:t>   Default Gateway . . . . . . . . . : 172.31.16.1</a:t>
            </a:r>
          </a:p>
          <a:p>
            <a:endParaRPr lang="en-US" dirty="0"/>
          </a:p>
          <a:p>
            <a:endParaRPr lang="en-US" dirty="0"/>
          </a:p>
        </p:txBody>
      </p:sp>
      <p:sp>
        <p:nvSpPr>
          <p:cNvPr id="2" name="Title 1"/>
          <p:cNvSpPr>
            <a:spLocks noGrp="1"/>
          </p:cNvSpPr>
          <p:nvPr>
            <p:ph type="title"/>
          </p:nvPr>
        </p:nvSpPr>
        <p:spPr/>
        <p:txBody>
          <a:bodyPr/>
          <a:lstStyle/>
          <a:p>
            <a:r>
              <a:rPr lang="fi-FI" dirty="0"/>
              <a:t>GL: </a:t>
            </a:r>
            <a:r>
              <a:rPr lang="en-US" dirty="0"/>
              <a:t>Finding the IP Address</a:t>
            </a:r>
          </a:p>
        </p:txBody>
      </p:sp>
      <p:sp>
        <p:nvSpPr>
          <p:cNvPr id="4" name="Text Placeholder 3"/>
          <p:cNvSpPr>
            <a:spLocks noGrp="1"/>
          </p:cNvSpPr>
          <p:nvPr>
            <p:ph type="body" sz="quarter" idx="11"/>
          </p:nvPr>
        </p:nvSpPr>
        <p:spPr/>
        <p:txBody>
          <a:bodyPr/>
          <a:lstStyle/>
          <a:p>
            <a:r>
              <a:rPr lang="en-US" dirty="0"/>
              <a:t>&gt; ipconfig</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4292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3"/>
            <a:ext cx="14423693" cy="5673006"/>
          </a:xfrm>
        </p:spPr>
        <p:txBody>
          <a:bodyPr>
            <a:normAutofit/>
          </a:bodyPr>
          <a:lstStyle/>
          <a:p>
            <a:r>
              <a:rPr lang="en-US" dirty="0"/>
              <a:t>WIN-KRQSVD3RFM7</a:t>
            </a:r>
          </a:p>
          <a:p>
            <a:endParaRPr lang="en-US" dirty="0"/>
          </a:p>
        </p:txBody>
      </p:sp>
      <p:sp>
        <p:nvSpPr>
          <p:cNvPr id="2" name="Title 1"/>
          <p:cNvSpPr>
            <a:spLocks noGrp="1"/>
          </p:cNvSpPr>
          <p:nvPr>
            <p:ph type="title"/>
          </p:nvPr>
        </p:nvSpPr>
        <p:spPr/>
        <p:txBody>
          <a:bodyPr/>
          <a:lstStyle/>
          <a:p>
            <a:r>
              <a:rPr lang="fi-FI" dirty="0"/>
              <a:t>GL: </a:t>
            </a:r>
            <a:r>
              <a:rPr lang="en-US" dirty="0"/>
              <a:t>Finding the Hostname</a:t>
            </a:r>
          </a:p>
        </p:txBody>
      </p:sp>
      <p:sp>
        <p:nvSpPr>
          <p:cNvPr id="4" name="Text Placeholder 3"/>
          <p:cNvSpPr>
            <a:spLocks noGrp="1"/>
          </p:cNvSpPr>
          <p:nvPr>
            <p:ph type="body" sz="quarter" idx="11"/>
          </p:nvPr>
        </p:nvSpPr>
        <p:spPr/>
        <p:txBody>
          <a:bodyPr/>
          <a:lstStyle/>
          <a:p>
            <a:r>
              <a:rPr lang="en-US" dirty="0"/>
              <a:t>&gt; hostname</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8403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2"/>
            <a:ext cx="14423693" cy="5721133"/>
          </a:xfrm>
        </p:spPr>
        <p:txBody>
          <a:bodyPr>
            <a:normAutofit/>
          </a:bodyPr>
          <a:lstStyle/>
          <a:p>
            <a:r>
              <a:rPr lang="en-US" dirty="0" err="1"/>
              <a:t>TotalPhysicalMemory</a:t>
            </a:r>
            <a:endParaRPr lang="en-US" dirty="0"/>
          </a:p>
          <a:p>
            <a:r>
              <a:rPr lang="en-US" dirty="0"/>
              <a:t>8052654080</a:t>
            </a:r>
          </a:p>
        </p:txBody>
      </p:sp>
      <p:sp>
        <p:nvSpPr>
          <p:cNvPr id="2" name="Title 1"/>
          <p:cNvSpPr>
            <a:spLocks noGrp="1"/>
          </p:cNvSpPr>
          <p:nvPr>
            <p:ph type="title"/>
          </p:nvPr>
        </p:nvSpPr>
        <p:spPr/>
        <p:txBody>
          <a:bodyPr/>
          <a:lstStyle/>
          <a:p>
            <a:r>
              <a:rPr lang="fi-FI" dirty="0"/>
              <a:t>GL: </a:t>
            </a:r>
            <a:r>
              <a:rPr lang="en-US" dirty="0"/>
              <a:t>Finding the Total Memory</a:t>
            </a:r>
          </a:p>
        </p:txBody>
      </p:sp>
      <p:sp>
        <p:nvSpPr>
          <p:cNvPr id="4" name="Text Placeholder 3"/>
          <p:cNvSpPr>
            <a:spLocks noGrp="1"/>
          </p:cNvSpPr>
          <p:nvPr>
            <p:ph type="body" sz="quarter" idx="11"/>
          </p:nvPr>
        </p:nvSpPr>
        <p:spPr/>
        <p:txBody>
          <a:bodyPr/>
          <a:lstStyle/>
          <a:p>
            <a:r>
              <a:rPr lang="en-US" dirty="0"/>
              <a:t>&gt; wmic </a:t>
            </a:r>
            <a:r>
              <a:rPr lang="en-US" dirty="0" err="1"/>
              <a:t>ComputerSystem</a:t>
            </a:r>
            <a:r>
              <a:rPr lang="en-US" dirty="0"/>
              <a:t> get </a:t>
            </a:r>
            <a:r>
              <a:rPr lang="en-US" dirty="0" err="1"/>
              <a:t>TotalPhysicalMemory</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69785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Details About the System</a:t>
            </a:r>
          </a:p>
        </p:txBody>
      </p:sp>
      <p:sp>
        <p:nvSpPr>
          <p:cNvPr id="4" name="Content Placeholder 3"/>
          <p:cNvSpPr>
            <a:spLocks noGrp="1"/>
          </p:cNvSpPr>
          <p:nvPr>
            <p:ph sz="quarter" idx="11"/>
          </p:nvPr>
        </p:nvSpPr>
        <p:spPr/>
        <p:txBody>
          <a:bodyPr/>
          <a:lstStyle/>
          <a:p>
            <a:r>
              <a:rPr lang="en-US" dirty="0"/>
              <a:t>Displaying system details in the default web page definitely sounds useful.</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9" name="Text Placeholder 2"/>
          <p:cNvSpPr>
            <a:spLocks noGrp="1"/>
          </p:cNvSpPr>
          <p:nvPr>
            <p:ph type="body" sz="quarter" idx="10"/>
          </p:nvPr>
        </p:nvSpPr>
        <p:spPr>
          <a:xfrm>
            <a:off x="3012273" y="5989430"/>
            <a:ext cx="11318532" cy="2071728"/>
          </a:xfrm>
        </p:spPr>
        <p:txBody>
          <a:bodyPr>
            <a:normAutofit/>
          </a:bodyPr>
          <a:lstStyle/>
          <a:p>
            <a:pPr marL="380990" indent="-380990">
              <a:buFont typeface="Wingdings" charset="2"/>
              <a:buChar char="ü"/>
            </a:pPr>
            <a:r>
              <a:rPr lang="en-US" dirty="0"/>
              <a:t>Find out various details about the system</a:t>
            </a:r>
          </a:p>
          <a:p>
            <a:pPr marL="380990" indent="-380990">
              <a:buFont typeface="Wingdings" charset="2"/>
              <a:buChar char="q"/>
            </a:pPr>
            <a:r>
              <a:rPr lang="en-US" dirty="0"/>
              <a:t>Update the web page file contents, in the "</a:t>
            </a:r>
            <a:r>
              <a:rPr lang="en-US" dirty="0" err="1"/>
              <a:t>myiis</a:t>
            </a:r>
            <a:r>
              <a:rPr lang="en-US" dirty="0"/>
              <a:t>" cookbook, to include system details</a:t>
            </a:r>
          </a:p>
          <a:p>
            <a:pPr marL="380990" indent="-380990">
              <a:buFont typeface="Wingdings" charset="2"/>
              <a:buChar char="q"/>
            </a:pPr>
            <a:r>
              <a:rPr lang="en-US" dirty="0"/>
              <a:t>Use chef-client to locally apply the "</a:t>
            </a:r>
            <a:r>
              <a:rPr lang="en-US" dirty="0" err="1"/>
              <a:t>myiis</a:t>
            </a:r>
            <a:r>
              <a:rPr lang="en-US" dirty="0"/>
              <a:t>" cookbook's default recipe</a:t>
            </a:r>
          </a:p>
        </p:txBody>
      </p:sp>
    </p:spTree>
    <p:extLst>
      <p:ext uri="{BB962C8B-B14F-4D97-AF65-F5344CB8AC3E}">
        <p14:creationId xmlns:p14="http://schemas.microsoft.com/office/powerpoint/2010/main" val="1310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Adding the CPU</a:t>
            </a:r>
          </a:p>
        </p:txBody>
      </p:sp>
      <p:sp>
        <p:nvSpPr>
          <p:cNvPr id="3" name="Content Placeholder 2"/>
          <p:cNvSpPr>
            <a:spLocks noGrp="1"/>
          </p:cNvSpPr>
          <p:nvPr>
            <p:ph sz="quarter" idx="10"/>
          </p:nvPr>
        </p:nvSpPr>
        <p:spPr>
          <a:xfrm>
            <a:off x="1121104" y="2113748"/>
            <a:ext cx="14423693" cy="5875220"/>
          </a:xfrm>
        </p:spPr>
        <p:txBody>
          <a:bodyPr>
            <a:noAutofit/>
          </a:bodyPr>
          <a:lstStyle/>
          <a:p>
            <a:r>
              <a:rPr lang="en-US" sz="2667" dirty="0"/>
              <a:t># ... POWERSHELL_SCRIPT RESOURCE ...</a:t>
            </a:r>
          </a:p>
          <a:p>
            <a:endParaRPr lang="en-US" sz="2667" dirty="0"/>
          </a:p>
          <a:p>
            <a:r>
              <a:rPr lang="en-US" sz="2667" dirty="0"/>
              <a:t>file 'C:\</a:t>
            </a:r>
            <a:r>
              <a:rPr lang="en-US" sz="2667" dirty="0" err="1"/>
              <a:t>inetpub</a:t>
            </a:r>
            <a:r>
              <a:rPr lang="en-US" sz="2667" dirty="0"/>
              <a:t>\</a:t>
            </a:r>
            <a:r>
              <a:rPr lang="en-US" sz="2667" dirty="0" err="1"/>
              <a:t>wwwroot</a:t>
            </a:r>
            <a:r>
              <a:rPr lang="en-US" sz="2667" dirty="0"/>
              <a:t>\</a:t>
            </a:r>
            <a:r>
              <a:rPr lang="en-US" sz="2667" dirty="0" err="1"/>
              <a:t>Default.htm</a:t>
            </a:r>
            <a:r>
              <a:rPr lang="en-US" sz="2667" dirty="0"/>
              <a:t>' do</a:t>
            </a:r>
          </a:p>
          <a:p>
            <a:r>
              <a:rPr lang="en-US" sz="2667" dirty="0"/>
              <a:t>  content '&lt;h1&gt;Hello, world!&lt;/h1&gt;</a:t>
            </a:r>
          </a:p>
          <a:p>
            <a:r>
              <a:rPr lang="en-US" sz="2667" dirty="0"/>
              <a:t>&lt;h2&gt;</a:t>
            </a:r>
            <a:r>
              <a:rPr lang="en-US" sz="2667" dirty="0" err="1"/>
              <a:t>ipaddress</a:t>
            </a:r>
            <a:r>
              <a:rPr lang="en-US" sz="2667" dirty="0"/>
              <a:t>: </a:t>
            </a:r>
            <a:r>
              <a:rPr lang="en-US" sz="2800" dirty="0"/>
              <a:t>172.31.21.21</a:t>
            </a:r>
            <a:r>
              <a:rPr lang="en-US" sz="2667" dirty="0"/>
              <a:t>&lt;/h2&gt;</a:t>
            </a:r>
          </a:p>
          <a:p>
            <a:r>
              <a:rPr lang="en-US" sz="2667" dirty="0"/>
              <a:t>&lt;h2&gt;hostname: </a:t>
            </a:r>
            <a:r>
              <a:rPr lang="en-US" sz="2800" dirty="0"/>
              <a:t>WIN-KRQSVD3RFM7</a:t>
            </a:r>
            <a:r>
              <a:rPr lang="en-US" sz="2667" dirty="0"/>
              <a:t>&lt;/h2&gt;</a:t>
            </a:r>
          </a:p>
          <a:p>
            <a:r>
              <a:rPr lang="en-US" sz="2667" dirty="0"/>
              <a:t>&lt;h2&gt;total memory: </a:t>
            </a:r>
            <a:r>
              <a:rPr lang="en-US" sz="2800" dirty="0"/>
              <a:t>8052654080</a:t>
            </a:r>
            <a:r>
              <a:rPr lang="en-US" sz="2667" dirty="0"/>
              <a:t>&lt;/h2</a:t>
            </a:r>
            <a:r>
              <a:rPr lang="en-US" sz="2667" dirty="0" smtClean="0"/>
              <a:t>&gt;'</a:t>
            </a:r>
            <a:endParaRPr lang="en-US" sz="2667" dirty="0"/>
          </a:p>
          <a:p>
            <a:r>
              <a:rPr lang="en-US" sz="2667" dirty="0"/>
              <a:t>end</a:t>
            </a:r>
          </a:p>
          <a:p>
            <a:endParaRPr lang="en-US" sz="2667" dirty="0"/>
          </a:p>
          <a:p>
            <a:r>
              <a:rPr lang="en-US" sz="2667" dirty="0"/>
              <a:t># ... SERVICE RESOURCE ...</a:t>
            </a:r>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myiis</a:t>
            </a:r>
            <a:r>
              <a:rPr lang="en-US" sz="3733" dirty="0"/>
              <a:t>\recipe\</a:t>
            </a:r>
            <a:r>
              <a:rPr lang="en-US" sz="3733" dirty="0" err="1"/>
              <a:t>server.rb</a:t>
            </a:r>
            <a:endParaRPr lang="en-US" sz="3733" dirty="0"/>
          </a:p>
        </p:txBody>
      </p:sp>
      <p:sp>
        <p:nvSpPr>
          <p:cNvPr id="6" name="Text Placeholder 5"/>
          <p:cNvSpPr>
            <a:spLocks noGrp="1"/>
          </p:cNvSpPr>
          <p:nvPr>
            <p:ph type="body" sz="quarter" idx="13"/>
          </p:nvPr>
        </p:nvSpPr>
        <p:spPr>
          <a:xfrm>
            <a:off x="1108582" y="3633537"/>
            <a:ext cx="14404273" cy="255069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17051</TotalTime>
  <Words>4505</Words>
  <Application>Microsoft Macintosh PowerPoint</Application>
  <PresentationFormat>Custom</PresentationFormat>
  <Paragraphs>519</Paragraphs>
  <Slides>43</Slides>
  <Notes>42</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ChefDk3.2Template</vt:lpstr>
      <vt:lpstr>Ohai and the Node Object</vt:lpstr>
      <vt:lpstr>Objectives</vt:lpstr>
      <vt:lpstr>Details About the System</vt:lpstr>
      <vt:lpstr>Some Useful System Data</vt:lpstr>
      <vt:lpstr>GL: Finding the IP Address</vt:lpstr>
      <vt:lpstr>GL: Finding the Hostname</vt:lpstr>
      <vt:lpstr>GL: Finding the Total Memory</vt:lpstr>
      <vt:lpstr>Details About the System</vt:lpstr>
      <vt:lpstr>GL: Adding the CPU</vt:lpstr>
      <vt:lpstr>Details About the Node</vt:lpstr>
      <vt:lpstr>GL: Return Home and Apply myiis Cookbook</vt:lpstr>
      <vt:lpstr>GL: Verify the Default Page Returns the Details</vt:lpstr>
      <vt:lpstr>Capturing System Data</vt:lpstr>
      <vt:lpstr>Hard Coded Values</vt:lpstr>
      <vt:lpstr>Data In Real Time</vt:lpstr>
      <vt:lpstr>Ohai!</vt:lpstr>
      <vt:lpstr>GL: Running Ohai!</vt:lpstr>
      <vt:lpstr>All About The System </vt:lpstr>
      <vt:lpstr>ohai + chef-client = &lt;3</vt:lpstr>
      <vt:lpstr>The Node Object</vt:lpstr>
      <vt:lpstr>PowerPoint Presentation</vt:lpstr>
      <vt:lpstr>PowerPoint Presentation</vt:lpstr>
      <vt:lpstr>PowerPoint Presentation</vt:lpstr>
      <vt:lpstr>String Interpolation</vt:lpstr>
      <vt:lpstr>String Interpolation</vt:lpstr>
      <vt:lpstr>String Interpolation</vt:lpstr>
      <vt:lpstr>String Interpolation</vt:lpstr>
      <vt:lpstr>String Interpolation</vt:lpstr>
      <vt:lpstr>String Interpolation</vt:lpstr>
      <vt:lpstr>Using Node Attributes</vt:lpstr>
      <vt:lpstr>GL: Using the Node's Attributes</vt:lpstr>
      <vt:lpstr>Using Node Attributes</vt:lpstr>
      <vt:lpstr>Lab: Verify the Changes</vt:lpstr>
      <vt:lpstr>Lab: Apply the 'myiis' Cookbook's Default Recipe</vt:lpstr>
      <vt:lpstr>Change Means a New Version</vt:lpstr>
      <vt:lpstr>Cookbook Versions</vt:lpstr>
      <vt:lpstr>Semantic Versions</vt:lpstr>
      <vt:lpstr>Major, Minor, or Patch?</vt:lpstr>
      <vt:lpstr>Change Means a New Version</vt:lpstr>
      <vt:lpstr>GL: Update the Cookbook Version</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Elon Bar-Evan</cp:lastModifiedBy>
  <cp:revision>2173</cp:revision>
  <cp:lastPrinted>2015-02-07T23:49:10Z</cp:lastPrinted>
  <dcterms:created xsi:type="dcterms:W3CDTF">2012-09-13T17:36:07Z</dcterms:created>
  <dcterms:modified xsi:type="dcterms:W3CDTF">2018-12-03T03:36:39Z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